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Lexend Light"/>
      <p:regular r:id="rId21"/>
      <p:bold r:id="rId22"/>
    </p:embeddedFont>
    <p:embeddedFont>
      <p:font typeface="Young Serif"/>
      <p:regular r:id="rId23"/>
    </p:embeddedFont>
    <p:embeddedFont>
      <p:font typeface="Rubik"/>
      <p:regular r:id="rId24"/>
      <p:bold r:id="rId25"/>
      <p:italic r:id="rId26"/>
      <p:boldItalic r:id="rId27"/>
    </p:embeddedFont>
    <p:embeddedFont>
      <p:font typeface="Rubik SemiBold"/>
      <p:regular r:id="rId28"/>
      <p:bold r:id="rId29"/>
      <p:italic r:id="rId30"/>
      <p:boldItalic r:id="rId31"/>
    </p:embeddedFont>
    <p:embeddedFont>
      <p:font typeface="Merriweather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BBD052B-9413-4EB3-92A5-3FD98357606F}">
  <a:tblStyle styleId="{7BBD052B-9413-4EB3-92A5-3FD98357606F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LexendLight-bold.fntdata"/><Relationship Id="rId21" Type="http://schemas.openxmlformats.org/officeDocument/2006/relationships/font" Target="fonts/LexendLight-regular.fntdata"/><Relationship Id="rId24" Type="http://schemas.openxmlformats.org/officeDocument/2006/relationships/font" Target="fonts/Rubik-regular.fntdata"/><Relationship Id="rId23" Type="http://schemas.openxmlformats.org/officeDocument/2006/relationships/font" Target="fonts/YoungSerif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ubik-italic.fntdata"/><Relationship Id="rId25" Type="http://schemas.openxmlformats.org/officeDocument/2006/relationships/font" Target="fonts/Rubik-bold.fntdata"/><Relationship Id="rId28" Type="http://schemas.openxmlformats.org/officeDocument/2006/relationships/font" Target="fonts/RubikSemiBold-regular.fntdata"/><Relationship Id="rId27" Type="http://schemas.openxmlformats.org/officeDocument/2006/relationships/font" Target="fonts/Rubik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ubikSemiBol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ubikSemiBold-boldItalic.fntdata"/><Relationship Id="rId30" Type="http://schemas.openxmlformats.org/officeDocument/2006/relationships/font" Target="fonts/RubikSemiBold-italic.fntdata"/><Relationship Id="rId11" Type="http://schemas.openxmlformats.org/officeDocument/2006/relationships/slide" Target="slides/slide5.xml"/><Relationship Id="rId33" Type="http://schemas.openxmlformats.org/officeDocument/2006/relationships/font" Target="fonts/Merriweather-bold.fntdata"/><Relationship Id="rId10" Type="http://schemas.openxmlformats.org/officeDocument/2006/relationships/slide" Target="slides/slide4.xml"/><Relationship Id="rId32" Type="http://schemas.openxmlformats.org/officeDocument/2006/relationships/font" Target="fonts/Merriweather-regular.fntdata"/><Relationship Id="rId13" Type="http://schemas.openxmlformats.org/officeDocument/2006/relationships/slide" Target="slides/slide7.xml"/><Relationship Id="rId35" Type="http://schemas.openxmlformats.org/officeDocument/2006/relationships/font" Target="fonts/Merriweather-boldItalic.fntdata"/><Relationship Id="rId12" Type="http://schemas.openxmlformats.org/officeDocument/2006/relationships/slide" Target="slides/slide6.xml"/><Relationship Id="rId34" Type="http://schemas.openxmlformats.org/officeDocument/2006/relationships/font" Target="fonts/Merriweather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jpg>
</file>

<file path=ppt/media/image22.png>
</file>

<file path=ppt/media/image23.jpg>
</file>

<file path=ppt/media/image24.jpg>
</file>

<file path=ppt/media/image25.jp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5ada760d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5ada760d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5ada760d7f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35ada760d7f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5ada760d7f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5ada760d7f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35ada760d7f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35ada760d7f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5ada760d7f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35ada760d7f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5ada760d7f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5ada760d7f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ada760d7f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5ada760d7f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5ada760d7f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5ada760d7f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5ada760d7f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5ada760d7f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5ada760d7f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5ada760d7f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5ada760d7f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5ada760d7f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Changed</a:t>
            </a:r>
            <a:r>
              <a:rPr lang="en"/>
              <a:t> to duct tape in week 2, which we believe made a much better seal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ada760d7f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ada760d7f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5ada760d7f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35ada760d7f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Mortality of crabs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Righting time results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5ada760d7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35ada760d7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secHead">
  <p:cSld name="SECTION_HEADER">
    <p:bg>
      <p:bgPr>
        <a:solidFill>
          <a:schemeClr val="dk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28600" y="228600"/>
            <a:ext cx="8686800" cy="468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None/>
            </a:pPr>
            <a:r>
              <a:t/>
            </a:r>
            <a:endParaRPr sz="5600">
              <a:solidFill>
                <a:schemeClr val="l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12" name="Google Shape;12;p2"/>
          <p:cNvSpPr txBox="1"/>
          <p:nvPr>
            <p:ph type="title"/>
          </p:nvPr>
        </p:nvSpPr>
        <p:spPr>
          <a:xfrm>
            <a:off x="1248900" y="1632850"/>
            <a:ext cx="6646200" cy="15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2369850" y="3221650"/>
            <a:ext cx="44043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 algn="ctr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 algn="ctr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 algn="ctr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 algn="ctr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 algn="ctr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 algn="ctr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 algn="ctr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 algn="ctr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 algn="ctr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2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3" name="Google Shape;53;p12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4" name="Google Shape;54;p12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5" name="Google Shape;55;p12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6" name="Google Shape;56;p12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" name="Google Shape;57;p12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61" name="Google Shape;61;p13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1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67" name="Google Shape;67;p14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68" name="Google Shape;68;p14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9" name="Google Shape;69;p14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74" name="Google Shape;74;p15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75" name="Google Shape;75;p1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6" name="Google Shape;76;p15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7" name="Google Shape;77;p15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8" name="Google Shape;78;p15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82" name="Google Shape;82;p16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83" name="Google Shape;83;p16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84" name="Google Shape;84;p16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85" name="Google Shape;85;p16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6" name="Google Shape;86;p16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87" name="Google Shape;87;p16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88" name="Google Shape;88;p16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89" name="Google Shape;89;p16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2" name="Google Shape;92;p17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17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17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5" name="Google Shape;9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" name="Google Shape;9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97" name="Google Shape;97;p17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8" name="Google Shape;98;p17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1" name="Google Shape;101;p18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2" name="Google Shape;102;p18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18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4" name="Google Shape;104;p18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18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6" name="Google Shape;10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Google Shape;10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08" name="Google Shape;108;p18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9" name="Google Shape;109;p18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0" name="Google Shape;110;p18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6" name="Google Shape;116;p20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Google Shape;117;p20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" name="Google Shape;118;p20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0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0" name="Google Shape;120;p20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1" name="Google Shape;121;p20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20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23" name="Google Shape;123;p20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20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20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 type="tx">
  <p:cSld name="TITLE_AND_BODY">
    <p:bg>
      <p:bgPr>
        <a:solidFill>
          <a:schemeClr val="lt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8" name="Google Shape;128;p21"/>
          <p:cNvSpPr/>
          <p:nvPr>
            <p:ph idx="2" type="pic"/>
          </p:nvPr>
        </p:nvSpPr>
        <p:spPr>
          <a:xfrm>
            <a:off x="228600" y="1322475"/>
            <a:ext cx="8686800" cy="35925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1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30" name="Google Shape;130;p21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and two columns" type="twoColTx">
  <p:cSld name="TITLE_AND_TWO_COLUMNS">
    <p:bg>
      <p:bgPr>
        <a:solidFill>
          <a:schemeClr val="lt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3" name="Google Shape;133;p22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34" name="Google Shape;134;p22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5" name="Google Shape;135;p22"/>
          <p:cNvSpPr/>
          <p:nvPr/>
        </p:nvSpPr>
        <p:spPr>
          <a:xfrm>
            <a:off x="228600" y="1092900"/>
            <a:ext cx="8686800" cy="441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136" name="Google Shape;136;p22"/>
          <p:cNvSpPr/>
          <p:nvPr/>
        </p:nvSpPr>
        <p:spPr>
          <a:xfrm>
            <a:off x="227150" y="1762300"/>
            <a:ext cx="4229700" cy="315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1100"/>
              <a:buNone/>
            </a:pPr>
            <a:r>
              <a:t/>
            </a:r>
            <a:endParaRPr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137" name="Google Shape;137;p22"/>
          <p:cNvSpPr txBox="1"/>
          <p:nvPr>
            <p:ph idx="1" type="body"/>
          </p:nvPr>
        </p:nvSpPr>
        <p:spPr>
          <a:xfrm>
            <a:off x="688450" y="2146900"/>
            <a:ext cx="3309900" cy="23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1" sz="1400">
                <a:solidFill>
                  <a:schemeClr val="lt2"/>
                </a:solidFill>
              </a:defRPr>
            </a:lvl1pPr>
            <a:lvl2pPr indent="-3175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 b="1" sz="1400">
                <a:solidFill>
                  <a:schemeClr val="lt2"/>
                </a:solidFill>
              </a:defRPr>
            </a:lvl2pPr>
            <a:lvl3pPr indent="-3175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b="1" sz="1400">
                <a:solidFill>
                  <a:schemeClr val="lt2"/>
                </a:solidFill>
              </a:defRPr>
            </a:lvl3pPr>
            <a:lvl4pPr indent="-3175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1" sz="1400">
                <a:solidFill>
                  <a:schemeClr val="lt2"/>
                </a:solidFill>
              </a:defRPr>
            </a:lvl4pPr>
            <a:lvl5pPr indent="-3175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 b="1" sz="1400">
                <a:solidFill>
                  <a:schemeClr val="lt2"/>
                </a:solidFill>
              </a:defRPr>
            </a:lvl5pPr>
            <a:lvl6pPr indent="-3175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b="1" sz="1400">
                <a:solidFill>
                  <a:schemeClr val="lt2"/>
                </a:solidFill>
              </a:defRPr>
            </a:lvl6pPr>
            <a:lvl7pPr indent="-3175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1" sz="1400">
                <a:solidFill>
                  <a:schemeClr val="lt2"/>
                </a:solidFill>
              </a:defRPr>
            </a:lvl7pPr>
            <a:lvl8pPr indent="-3175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 b="1" sz="1400">
                <a:solidFill>
                  <a:schemeClr val="lt2"/>
                </a:solidFill>
              </a:defRPr>
            </a:lvl8pPr>
            <a:lvl9pPr indent="-3175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b="1" sz="1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8" name="Google Shape;138;p22"/>
          <p:cNvSpPr/>
          <p:nvPr/>
        </p:nvSpPr>
        <p:spPr>
          <a:xfrm>
            <a:off x="4685575" y="1762300"/>
            <a:ext cx="4229700" cy="315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1100"/>
              <a:buNone/>
            </a:pPr>
            <a:r>
              <a:t/>
            </a:r>
            <a:endParaRPr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139" name="Google Shape;139;p22"/>
          <p:cNvSpPr txBox="1"/>
          <p:nvPr>
            <p:ph idx="2" type="body"/>
          </p:nvPr>
        </p:nvSpPr>
        <p:spPr>
          <a:xfrm>
            <a:off x="5146875" y="2146900"/>
            <a:ext cx="3309900" cy="23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1" sz="1400">
                <a:solidFill>
                  <a:schemeClr val="lt2"/>
                </a:solidFill>
              </a:defRPr>
            </a:lvl1pPr>
            <a:lvl2pPr indent="-3175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 b="1" sz="1400">
                <a:solidFill>
                  <a:schemeClr val="lt2"/>
                </a:solidFill>
              </a:defRPr>
            </a:lvl2pPr>
            <a:lvl3pPr indent="-3175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b="1" sz="1400">
                <a:solidFill>
                  <a:schemeClr val="lt2"/>
                </a:solidFill>
              </a:defRPr>
            </a:lvl3pPr>
            <a:lvl4pPr indent="-3175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1" sz="1400">
                <a:solidFill>
                  <a:schemeClr val="lt2"/>
                </a:solidFill>
              </a:defRPr>
            </a:lvl4pPr>
            <a:lvl5pPr indent="-3175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 b="1" sz="1400">
                <a:solidFill>
                  <a:schemeClr val="lt2"/>
                </a:solidFill>
              </a:defRPr>
            </a:lvl5pPr>
            <a:lvl6pPr indent="-3175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b="1" sz="1400">
                <a:solidFill>
                  <a:schemeClr val="lt2"/>
                </a:solidFill>
              </a:defRPr>
            </a:lvl6pPr>
            <a:lvl7pPr indent="-3175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1" sz="1400">
                <a:solidFill>
                  <a:schemeClr val="lt2"/>
                </a:solidFill>
              </a:defRPr>
            </a:lvl7pPr>
            <a:lvl8pPr indent="-3175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 b="1" sz="1400">
                <a:solidFill>
                  <a:schemeClr val="lt2"/>
                </a:solidFill>
              </a:defRPr>
            </a:lvl8pPr>
            <a:lvl9pPr indent="-3175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b="1" sz="1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3" type="subTitle"/>
          </p:nvPr>
        </p:nvSpPr>
        <p:spPr>
          <a:xfrm>
            <a:off x="635500" y="1092900"/>
            <a:ext cx="7836900" cy="44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and body">
  <p:cSld name="CUSTOM">
    <p:bg>
      <p:bgPr>
        <a:solidFill>
          <a:schemeClr val="lt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43" name="Google Shape;143;p23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4" name="Google Shape;144;p23"/>
          <p:cNvSpPr/>
          <p:nvPr/>
        </p:nvSpPr>
        <p:spPr>
          <a:xfrm>
            <a:off x="228600" y="1092900"/>
            <a:ext cx="8686800" cy="441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145" name="Google Shape;145;p23"/>
          <p:cNvSpPr txBox="1"/>
          <p:nvPr>
            <p:ph idx="1" type="subTitle"/>
          </p:nvPr>
        </p:nvSpPr>
        <p:spPr>
          <a:xfrm>
            <a:off x="635500" y="1092900"/>
            <a:ext cx="7836900" cy="44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6" name="Google Shape;146;p23"/>
          <p:cNvSpPr/>
          <p:nvPr/>
        </p:nvSpPr>
        <p:spPr>
          <a:xfrm>
            <a:off x="228450" y="1762300"/>
            <a:ext cx="8686800" cy="315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47" name="Google Shape;147;p23"/>
          <p:cNvSpPr txBox="1"/>
          <p:nvPr>
            <p:ph idx="2" type="body"/>
          </p:nvPr>
        </p:nvSpPr>
        <p:spPr>
          <a:xfrm>
            <a:off x="456400" y="1983350"/>
            <a:ext cx="8113800" cy="27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●"/>
              <a:defRPr>
                <a:solidFill>
                  <a:schemeClr val="lt2"/>
                </a:solidFill>
              </a:defRPr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○"/>
              <a:defRPr>
                <a:solidFill>
                  <a:schemeClr val="lt2"/>
                </a:solidFill>
              </a:defRPr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■"/>
              <a:defRPr>
                <a:solidFill>
                  <a:schemeClr val="lt2"/>
                </a:solidFill>
              </a:defRPr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●"/>
              <a:defRPr>
                <a:solidFill>
                  <a:schemeClr val="lt2"/>
                </a:solidFill>
              </a:defRPr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○"/>
              <a:defRPr>
                <a:solidFill>
                  <a:schemeClr val="lt2"/>
                </a:solidFill>
              </a:defRPr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■"/>
              <a:defRPr>
                <a:solidFill>
                  <a:schemeClr val="lt2"/>
                </a:solidFill>
              </a:defRPr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●"/>
              <a:defRPr>
                <a:solidFill>
                  <a:schemeClr val="lt2"/>
                </a:solidFill>
              </a:defRPr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○"/>
              <a:defRPr>
                <a:solidFill>
                  <a:schemeClr val="lt2"/>
                </a:solidFill>
              </a:defRPr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one column and image">
  <p:cSld name="CUSTOM_1">
    <p:bg>
      <p:bgPr>
        <a:solidFill>
          <a:schemeClr val="lt1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1" name="Google Shape;151;p24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2" name="Google Shape;152;p24"/>
          <p:cNvSpPr/>
          <p:nvPr/>
        </p:nvSpPr>
        <p:spPr>
          <a:xfrm>
            <a:off x="228600" y="1092900"/>
            <a:ext cx="8686800" cy="441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153" name="Google Shape;153;p24"/>
          <p:cNvSpPr txBox="1"/>
          <p:nvPr>
            <p:ph idx="1" type="subTitle"/>
          </p:nvPr>
        </p:nvSpPr>
        <p:spPr>
          <a:xfrm>
            <a:off x="635500" y="1092900"/>
            <a:ext cx="7836900" cy="44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54" name="Google Shape;154;p24"/>
          <p:cNvSpPr/>
          <p:nvPr>
            <p:ph idx="2" type="pic"/>
          </p:nvPr>
        </p:nvSpPr>
        <p:spPr>
          <a:xfrm>
            <a:off x="4685900" y="1762300"/>
            <a:ext cx="4229400" cy="3152400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24"/>
          <p:cNvSpPr/>
          <p:nvPr/>
        </p:nvSpPr>
        <p:spPr>
          <a:xfrm>
            <a:off x="228450" y="1762300"/>
            <a:ext cx="4229400" cy="315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6" name="Google Shape;156;p24"/>
          <p:cNvSpPr txBox="1"/>
          <p:nvPr>
            <p:ph idx="3" type="body"/>
          </p:nvPr>
        </p:nvSpPr>
        <p:spPr>
          <a:xfrm>
            <a:off x="456400" y="1983350"/>
            <a:ext cx="3780300" cy="27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●"/>
              <a:defRPr>
                <a:solidFill>
                  <a:schemeClr val="lt2"/>
                </a:solidFill>
              </a:defRPr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○"/>
              <a:defRPr>
                <a:solidFill>
                  <a:schemeClr val="lt2"/>
                </a:solidFill>
              </a:defRPr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■"/>
              <a:defRPr>
                <a:solidFill>
                  <a:schemeClr val="lt2"/>
                </a:solidFill>
              </a:defRPr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●"/>
              <a:defRPr>
                <a:solidFill>
                  <a:schemeClr val="lt2"/>
                </a:solidFill>
              </a:defRPr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○"/>
              <a:defRPr>
                <a:solidFill>
                  <a:schemeClr val="lt2"/>
                </a:solidFill>
              </a:defRPr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■"/>
              <a:defRPr>
                <a:solidFill>
                  <a:schemeClr val="lt2"/>
                </a:solidFill>
              </a:defRPr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●"/>
              <a:defRPr>
                <a:solidFill>
                  <a:schemeClr val="lt2"/>
                </a:solidFill>
              </a:defRPr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○"/>
              <a:defRPr>
                <a:solidFill>
                  <a:schemeClr val="lt2"/>
                </a:solidFill>
              </a:defRPr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hree columns and image 1">
  <p:cSld name="CUSTOM_2"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0" name="Google Shape;160;p25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1" name="Google Shape;161;p25"/>
          <p:cNvSpPr/>
          <p:nvPr/>
        </p:nvSpPr>
        <p:spPr>
          <a:xfrm>
            <a:off x="228600" y="1322475"/>
            <a:ext cx="2768700" cy="4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162" name="Google Shape;162;p25"/>
          <p:cNvSpPr txBox="1"/>
          <p:nvPr>
            <p:ph idx="1" type="subTitle"/>
          </p:nvPr>
        </p:nvSpPr>
        <p:spPr>
          <a:xfrm>
            <a:off x="228600" y="1322450"/>
            <a:ext cx="2768700" cy="450900"/>
          </a:xfrm>
          <a:prstGeom prst="rect">
            <a:avLst/>
          </a:prstGeom>
        </p:spPr>
        <p:txBody>
          <a:bodyPr anchorCtr="0" anchor="ctr" bIns="91425" lIns="1714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63" name="Google Shape;163;p25"/>
          <p:cNvSpPr/>
          <p:nvPr>
            <p:ph idx="2" type="pic"/>
          </p:nvPr>
        </p:nvSpPr>
        <p:spPr>
          <a:xfrm>
            <a:off x="228600" y="3062975"/>
            <a:ext cx="8686800" cy="1851900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25"/>
          <p:cNvSpPr/>
          <p:nvPr/>
        </p:nvSpPr>
        <p:spPr>
          <a:xfrm>
            <a:off x="228600" y="1756113"/>
            <a:ext cx="2768700" cy="10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5" name="Google Shape;165;p25"/>
          <p:cNvSpPr txBox="1"/>
          <p:nvPr>
            <p:ph idx="3" type="body"/>
          </p:nvPr>
        </p:nvSpPr>
        <p:spPr>
          <a:xfrm>
            <a:off x="228600" y="1809225"/>
            <a:ext cx="2768700" cy="979800"/>
          </a:xfrm>
          <a:prstGeom prst="rect">
            <a:avLst/>
          </a:prstGeom>
        </p:spPr>
        <p:txBody>
          <a:bodyPr anchorCtr="0" anchor="t" bIns="91425" lIns="11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6" name="Google Shape;166;p25"/>
          <p:cNvSpPr/>
          <p:nvPr/>
        </p:nvSpPr>
        <p:spPr>
          <a:xfrm>
            <a:off x="3187650" y="1322450"/>
            <a:ext cx="2768700" cy="15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167" name="Google Shape;167;p25"/>
          <p:cNvSpPr/>
          <p:nvPr/>
        </p:nvSpPr>
        <p:spPr>
          <a:xfrm>
            <a:off x="6146700" y="1322450"/>
            <a:ext cx="2768700" cy="15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168" name="Google Shape;168;p25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hree columns and image 2">
  <p:cSld name="CUSTOM_2_1"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1" name="Google Shape;171;p26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2" name="Google Shape;172;p26"/>
          <p:cNvSpPr/>
          <p:nvPr>
            <p:ph idx="2" type="pic"/>
          </p:nvPr>
        </p:nvSpPr>
        <p:spPr>
          <a:xfrm>
            <a:off x="228600" y="3062975"/>
            <a:ext cx="8686800" cy="18519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6"/>
          <p:cNvSpPr/>
          <p:nvPr/>
        </p:nvSpPr>
        <p:spPr>
          <a:xfrm>
            <a:off x="6146700" y="1322450"/>
            <a:ext cx="2768700" cy="15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174" name="Google Shape;174;p26"/>
          <p:cNvSpPr/>
          <p:nvPr/>
        </p:nvSpPr>
        <p:spPr>
          <a:xfrm>
            <a:off x="228600" y="1322476"/>
            <a:ext cx="2768700" cy="15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175" name="Google Shape;175;p26"/>
          <p:cNvSpPr/>
          <p:nvPr/>
        </p:nvSpPr>
        <p:spPr>
          <a:xfrm>
            <a:off x="3187650" y="1322475"/>
            <a:ext cx="2768700" cy="4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176" name="Google Shape;176;p26"/>
          <p:cNvSpPr txBox="1"/>
          <p:nvPr>
            <p:ph idx="1" type="subTitle"/>
          </p:nvPr>
        </p:nvSpPr>
        <p:spPr>
          <a:xfrm>
            <a:off x="3187650" y="1322450"/>
            <a:ext cx="2768700" cy="450900"/>
          </a:xfrm>
          <a:prstGeom prst="rect">
            <a:avLst/>
          </a:prstGeom>
        </p:spPr>
        <p:txBody>
          <a:bodyPr anchorCtr="0" anchor="ctr" bIns="91425" lIns="1714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77" name="Google Shape;177;p26"/>
          <p:cNvSpPr/>
          <p:nvPr/>
        </p:nvSpPr>
        <p:spPr>
          <a:xfrm>
            <a:off x="3187650" y="1756113"/>
            <a:ext cx="2768700" cy="10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8" name="Google Shape;178;p26"/>
          <p:cNvSpPr txBox="1"/>
          <p:nvPr>
            <p:ph idx="3" type="body"/>
          </p:nvPr>
        </p:nvSpPr>
        <p:spPr>
          <a:xfrm>
            <a:off x="3187650" y="1809225"/>
            <a:ext cx="2768700" cy="979800"/>
          </a:xfrm>
          <a:prstGeom prst="rect">
            <a:avLst/>
          </a:prstGeom>
        </p:spPr>
        <p:txBody>
          <a:bodyPr anchorCtr="0" anchor="t" bIns="91425" lIns="11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9" name="Google Shape;179;p26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hree columns and image 3">
  <p:cSld name="CUSTOM_2_1_1">
    <p:bg>
      <p:bgPr>
        <a:solidFill>
          <a:schemeClr val="lt1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82" name="Google Shape;182;p27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3" name="Google Shape;183;p27"/>
          <p:cNvSpPr/>
          <p:nvPr>
            <p:ph idx="2" type="pic"/>
          </p:nvPr>
        </p:nvSpPr>
        <p:spPr>
          <a:xfrm>
            <a:off x="228600" y="3062975"/>
            <a:ext cx="8686800" cy="1851900"/>
          </a:xfrm>
          <a:prstGeom prst="rect">
            <a:avLst/>
          </a:prstGeom>
          <a:noFill/>
          <a:ln>
            <a:noFill/>
          </a:ln>
        </p:spPr>
      </p:sp>
      <p:sp>
        <p:nvSpPr>
          <p:cNvPr id="184" name="Google Shape;184;p27"/>
          <p:cNvSpPr/>
          <p:nvPr/>
        </p:nvSpPr>
        <p:spPr>
          <a:xfrm>
            <a:off x="228600" y="1322476"/>
            <a:ext cx="2768700" cy="15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185" name="Google Shape;185;p27"/>
          <p:cNvSpPr/>
          <p:nvPr/>
        </p:nvSpPr>
        <p:spPr>
          <a:xfrm>
            <a:off x="3187650" y="1322450"/>
            <a:ext cx="2768700" cy="15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186" name="Google Shape;186;p27"/>
          <p:cNvSpPr/>
          <p:nvPr/>
        </p:nvSpPr>
        <p:spPr>
          <a:xfrm>
            <a:off x="6146700" y="1322475"/>
            <a:ext cx="2768700" cy="4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187" name="Google Shape;187;p27"/>
          <p:cNvSpPr txBox="1"/>
          <p:nvPr>
            <p:ph idx="1" type="subTitle"/>
          </p:nvPr>
        </p:nvSpPr>
        <p:spPr>
          <a:xfrm>
            <a:off x="6146700" y="1322450"/>
            <a:ext cx="2768700" cy="450900"/>
          </a:xfrm>
          <a:prstGeom prst="rect">
            <a:avLst/>
          </a:prstGeom>
        </p:spPr>
        <p:txBody>
          <a:bodyPr anchorCtr="0" anchor="ctr" bIns="91425" lIns="1714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8" name="Google Shape;188;p27"/>
          <p:cNvSpPr/>
          <p:nvPr/>
        </p:nvSpPr>
        <p:spPr>
          <a:xfrm>
            <a:off x="6146700" y="1756113"/>
            <a:ext cx="2768700" cy="10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89" name="Google Shape;189;p27"/>
          <p:cNvSpPr txBox="1"/>
          <p:nvPr>
            <p:ph idx="3" type="body"/>
          </p:nvPr>
        </p:nvSpPr>
        <p:spPr>
          <a:xfrm>
            <a:off x="6146700" y="1809225"/>
            <a:ext cx="2768700" cy="979800"/>
          </a:xfrm>
          <a:prstGeom prst="rect">
            <a:avLst/>
          </a:prstGeom>
        </p:spPr>
        <p:txBody>
          <a:bodyPr anchorCtr="0" anchor="t" bIns="91425" lIns="11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0" name="Google Shape;190;p27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hree columns and image 4">
  <p:cSld name="CUSTOM_2_1_1_1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93" name="Google Shape;193;p28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4" name="Google Shape;194;p28"/>
          <p:cNvSpPr/>
          <p:nvPr>
            <p:ph idx="2" type="pic"/>
          </p:nvPr>
        </p:nvSpPr>
        <p:spPr>
          <a:xfrm>
            <a:off x="228600" y="3062975"/>
            <a:ext cx="8686800" cy="18519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28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6" name="Google Shape;196;p28"/>
          <p:cNvSpPr/>
          <p:nvPr/>
        </p:nvSpPr>
        <p:spPr>
          <a:xfrm>
            <a:off x="228600" y="1322475"/>
            <a:ext cx="2768700" cy="4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197" name="Google Shape;197;p28"/>
          <p:cNvSpPr txBox="1"/>
          <p:nvPr>
            <p:ph idx="1" type="subTitle"/>
          </p:nvPr>
        </p:nvSpPr>
        <p:spPr>
          <a:xfrm>
            <a:off x="228600" y="1322450"/>
            <a:ext cx="2768700" cy="450900"/>
          </a:xfrm>
          <a:prstGeom prst="rect">
            <a:avLst/>
          </a:prstGeom>
        </p:spPr>
        <p:txBody>
          <a:bodyPr anchorCtr="0" anchor="ctr" bIns="91425" lIns="1714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98" name="Google Shape;198;p28"/>
          <p:cNvSpPr/>
          <p:nvPr/>
        </p:nvSpPr>
        <p:spPr>
          <a:xfrm>
            <a:off x="228600" y="1756113"/>
            <a:ext cx="2768700" cy="10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99" name="Google Shape;199;p28"/>
          <p:cNvSpPr txBox="1"/>
          <p:nvPr>
            <p:ph idx="3" type="body"/>
          </p:nvPr>
        </p:nvSpPr>
        <p:spPr>
          <a:xfrm>
            <a:off x="228600" y="1809225"/>
            <a:ext cx="2768700" cy="979800"/>
          </a:xfrm>
          <a:prstGeom prst="rect">
            <a:avLst/>
          </a:prstGeom>
        </p:spPr>
        <p:txBody>
          <a:bodyPr anchorCtr="0" anchor="t" bIns="91425" lIns="11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0" name="Google Shape;200;p28"/>
          <p:cNvSpPr/>
          <p:nvPr/>
        </p:nvSpPr>
        <p:spPr>
          <a:xfrm>
            <a:off x="3187650" y="1322475"/>
            <a:ext cx="2768700" cy="4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01" name="Google Shape;201;p28"/>
          <p:cNvSpPr txBox="1"/>
          <p:nvPr>
            <p:ph idx="4" type="subTitle"/>
          </p:nvPr>
        </p:nvSpPr>
        <p:spPr>
          <a:xfrm>
            <a:off x="3187650" y="1322450"/>
            <a:ext cx="2768700" cy="450900"/>
          </a:xfrm>
          <a:prstGeom prst="rect">
            <a:avLst/>
          </a:prstGeom>
        </p:spPr>
        <p:txBody>
          <a:bodyPr anchorCtr="0" anchor="ctr" bIns="91425" lIns="1714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02" name="Google Shape;202;p28"/>
          <p:cNvSpPr/>
          <p:nvPr/>
        </p:nvSpPr>
        <p:spPr>
          <a:xfrm>
            <a:off x="3187650" y="1756113"/>
            <a:ext cx="2768700" cy="10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03" name="Google Shape;203;p28"/>
          <p:cNvSpPr txBox="1"/>
          <p:nvPr>
            <p:ph idx="5" type="body"/>
          </p:nvPr>
        </p:nvSpPr>
        <p:spPr>
          <a:xfrm>
            <a:off x="3187650" y="1809225"/>
            <a:ext cx="2768700" cy="979800"/>
          </a:xfrm>
          <a:prstGeom prst="rect">
            <a:avLst/>
          </a:prstGeom>
        </p:spPr>
        <p:txBody>
          <a:bodyPr anchorCtr="0" anchor="t" bIns="91425" lIns="11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4" name="Google Shape;204;p28"/>
          <p:cNvSpPr/>
          <p:nvPr/>
        </p:nvSpPr>
        <p:spPr>
          <a:xfrm>
            <a:off x="6146700" y="1322475"/>
            <a:ext cx="2768700" cy="4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05" name="Google Shape;205;p28"/>
          <p:cNvSpPr txBox="1"/>
          <p:nvPr>
            <p:ph idx="6" type="subTitle"/>
          </p:nvPr>
        </p:nvSpPr>
        <p:spPr>
          <a:xfrm>
            <a:off x="6146700" y="1322450"/>
            <a:ext cx="2768700" cy="450900"/>
          </a:xfrm>
          <a:prstGeom prst="rect">
            <a:avLst/>
          </a:prstGeom>
        </p:spPr>
        <p:txBody>
          <a:bodyPr anchorCtr="0" anchor="ctr" bIns="91425" lIns="1714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06" name="Google Shape;206;p28"/>
          <p:cNvSpPr/>
          <p:nvPr/>
        </p:nvSpPr>
        <p:spPr>
          <a:xfrm>
            <a:off x="6146700" y="1756113"/>
            <a:ext cx="2768700" cy="10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07" name="Google Shape;207;p28"/>
          <p:cNvSpPr txBox="1"/>
          <p:nvPr>
            <p:ph idx="7" type="body"/>
          </p:nvPr>
        </p:nvSpPr>
        <p:spPr>
          <a:xfrm>
            <a:off x="6146700" y="1809225"/>
            <a:ext cx="2768700" cy="979800"/>
          </a:xfrm>
          <a:prstGeom prst="rect">
            <a:avLst/>
          </a:prstGeom>
        </p:spPr>
        <p:txBody>
          <a:bodyPr anchorCtr="0" anchor="t" bIns="91425" lIns="11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">
  <p:cSld name="CUSTOM_3">
    <p:bg>
      <p:bgPr>
        <a:solidFill>
          <a:schemeClr val="dk2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9"/>
          <p:cNvSpPr/>
          <p:nvPr/>
        </p:nvSpPr>
        <p:spPr>
          <a:xfrm>
            <a:off x="228600" y="228600"/>
            <a:ext cx="8686800" cy="4686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None/>
            </a:pPr>
            <a:r>
              <a:t/>
            </a:r>
            <a:endParaRPr sz="5600">
              <a:solidFill>
                <a:schemeClr val="l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10" name="Google Shape;210;p29"/>
          <p:cNvSpPr txBox="1"/>
          <p:nvPr>
            <p:ph type="title"/>
          </p:nvPr>
        </p:nvSpPr>
        <p:spPr>
          <a:xfrm>
            <a:off x="1248900" y="1777350"/>
            <a:ext cx="6646200" cy="15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1" name="Google Shape;211;p29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4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8144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●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indent="-31432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○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indent="-31432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■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indent="-31432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●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indent="-31432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○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indent="-31432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■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indent="-31432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●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indent="-31432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○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indent="-31432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■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2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jpg"/><Relationship Id="rId4" Type="http://schemas.openxmlformats.org/officeDocument/2006/relationships/image" Target="../media/image7.jpg"/><Relationship Id="rId5" Type="http://schemas.openxmlformats.org/officeDocument/2006/relationships/image" Target="../media/image24.jpg"/><Relationship Id="rId6" Type="http://schemas.openxmlformats.org/officeDocument/2006/relationships/image" Target="../media/image15.jpg"/><Relationship Id="rId7" Type="http://schemas.openxmlformats.org/officeDocument/2006/relationships/image" Target="../media/image14.png"/><Relationship Id="rId8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jpg"/><Relationship Id="rId4" Type="http://schemas.openxmlformats.org/officeDocument/2006/relationships/image" Target="../media/image23.jpg"/><Relationship Id="rId5" Type="http://schemas.openxmlformats.org/officeDocument/2006/relationships/image" Target="../media/image2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5.jp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jp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/>
          <p:nvPr>
            <p:ph type="title"/>
          </p:nvPr>
        </p:nvSpPr>
        <p:spPr>
          <a:xfrm>
            <a:off x="1071300" y="834425"/>
            <a:ext cx="7001400" cy="186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Hypoxia effects on Hemigrapsus oregonensis</a:t>
            </a:r>
            <a:endParaRPr sz="5900"/>
          </a:p>
        </p:txBody>
      </p:sp>
      <p:sp>
        <p:nvSpPr>
          <p:cNvPr id="218" name="Google Shape;218;p31"/>
          <p:cNvSpPr txBox="1"/>
          <p:nvPr>
            <p:ph idx="1" type="subTitle"/>
          </p:nvPr>
        </p:nvSpPr>
        <p:spPr>
          <a:xfrm>
            <a:off x="2369850" y="2947225"/>
            <a:ext cx="44043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GG Foster, Will Mixon, Maddy Glasser, Erik Bengtson</a:t>
            </a:r>
            <a:endParaRPr/>
          </a:p>
        </p:txBody>
      </p:sp>
      <p:pic>
        <p:nvPicPr>
          <p:cNvPr id="219" name="Google Shape;219;p31" title="crab-clipart-crab-food-1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8775" y="3221650"/>
            <a:ext cx="1678520" cy="1617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1" title="R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175" y="3340825"/>
            <a:ext cx="1617049" cy="1617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0"/>
          <p:cNvSpPr txBox="1"/>
          <p:nvPr>
            <p:ph type="title"/>
          </p:nvPr>
        </p:nvSpPr>
        <p:spPr>
          <a:xfrm>
            <a:off x="227150" y="211375"/>
            <a:ext cx="4456200" cy="76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Results - Gill Tissue </a:t>
            </a:r>
            <a:endParaRPr sz="3300"/>
          </a:p>
        </p:txBody>
      </p:sp>
      <p:sp>
        <p:nvSpPr>
          <p:cNvPr id="332" name="Google Shape;332;p40"/>
          <p:cNvSpPr txBox="1"/>
          <p:nvPr/>
        </p:nvSpPr>
        <p:spPr>
          <a:xfrm>
            <a:off x="2905925" y="2805463"/>
            <a:ext cx="865800" cy="3177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Control</a:t>
            </a:r>
            <a:endParaRPr sz="900">
              <a:solidFill>
                <a:srgbClr val="000000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33" name="Google Shape;333;p40"/>
          <p:cNvSpPr txBox="1"/>
          <p:nvPr/>
        </p:nvSpPr>
        <p:spPr>
          <a:xfrm>
            <a:off x="6055625" y="1054525"/>
            <a:ext cx="1101000" cy="303300"/>
          </a:xfrm>
          <a:prstGeom prst="rect">
            <a:avLst/>
          </a:prstGeom>
          <a:solidFill>
            <a:srgbClr val="A2C4C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Deepwater</a:t>
            </a:r>
            <a:endParaRPr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334" name="Google Shape;334;p40" title="42881606-210F-4DB0-9311-3A820EF95C0C_1_105_c.jpeg"/>
          <p:cNvPicPr preferRelativeResize="0"/>
          <p:nvPr/>
        </p:nvPicPr>
        <p:blipFill rotWithShape="1">
          <a:blip r:embed="rId3">
            <a:alphaModFix/>
          </a:blip>
          <a:srcRect b="13971" l="29366" r="22609" t="13448"/>
          <a:stretch/>
        </p:blipFill>
        <p:spPr>
          <a:xfrm rot="-5400000">
            <a:off x="3441825" y="2623601"/>
            <a:ext cx="1231300" cy="2303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40" title="0.jpg"/>
          <p:cNvPicPr preferRelativeResize="0"/>
          <p:nvPr/>
        </p:nvPicPr>
        <p:blipFill rotWithShape="1">
          <a:blip r:embed="rId4">
            <a:alphaModFix/>
          </a:blip>
          <a:srcRect b="15839" l="25778" r="3264" t="0"/>
          <a:stretch/>
        </p:blipFill>
        <p:spPr>
          <a:xfrm>
            <a:off x="5410300" y="3158525"/>
            <a:ext cx="1564075" cy="123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40" title="0.jpg"/>
          <p:cNvPicPr preferRelativeResize="0"/>
          <p:nvPr/>
        </p:nvPicPr>
        <p:blipFill rotWithShape="1">
          <a:blip r:embed="rId5">
            <a:alphaModFix/>
          </a:blip>
          <a:srcRect b="17593" l="0" r="17177" t="0"/>
          <a:stretch/>
        </p:blipFill>
        <p:spPr>
          <a:xfrm flipH="1" rot="5400000">
            <a:off x="7272012" y="2956712"/>
            <a:ext cx="1236726" cy="1640350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40"/>
          <p:cNvSpPr/>
          <p:nvPr/>
        </p:nvSpPr>
        <p:spPr>
          <a:xfrm>
            <a:off x="5688688" y="3223375"/>
            <a:ext cx="457800" cy="464700"/>
          </a:xfrm>
          <a:prstGeom prst="flowChartConnector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38" name="Google Shape;338;p40"/>
          <p:cNvSpPr/>
          <p:nvPr/>
        </p:nvSpPr>
        <p:spPr>
          <a:xfrm rot="10324308">
            <a:off x="6163165" y="3246058"/>
            <a:ext cx="337122" cy="118413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D7E6B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39" name="Google Shape;339;p40"/>
          <p:cNvSpPr txBox="1"/>
          <p:nvPr/>
        </p:nvSpPr>
        <p:spPr>
          <a:xfrm>
            <a:off x="6444688" y="3054100"/>
            <a:ext cx="625500" cy="2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Pink</a:t>
            </a:r>
            <a:endParaRPr sz="125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40" name="Google Shape;340;p40"/>
          <p:cNvSpPr/>
          <p:nvPr/>
        </p:nvSpPr>
        <p:spPr>
          <a:xfrm>
            <a:off x="7323400" y="3851375"/>
            <a:ext cx="457800" cy="4386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41" name="Google Shape;341;p40"/>
          <p:cNvSpPr/>
          <p:nvPr/>
        </p:nvSpPr>
        <p:spPr>
          <a:xfrm rot="10796942">
            <a:off x="7793025" y="4118831"/>
            <a:ext cx="337200" cy="11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BF9000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42" name="Google Shape;342;p40"/>
          <p:cNvSpPr txBox="1"/>
          <p:nvPr/>
        </p:nvSpPr>
        <p:spPr>
          <a:xfrm>
            <a:off x="8130225" y="3958775"/>
            <a:ext cx="732900" cy="2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Partial</a:t>
            </a:r>
            <a:endParaRPr sz="125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43" name="Google Shape;343;p40"/>
          <p:cNvSpPr/>
          <p:nvPr/>
        </p:nvSpPr>
        <p:spPr>
          <a:xfrm>
            <a:off x="4343100" y="3544538"/>
            <a:ext cx="457800" cy="464700"/>
          </a:xfrm>
          <a:prstGeom prst="flowChartConnector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44" name="Google Shape;344;p40"/>
          <p:cNvSpPr/>
          <p:nvPr/>
        </p:nvSpPr>
        <p:spPr>
          <a:xfrm rot="-5000134">
            <a:off x="4173234" y="4011442"/>
            <a:ext cx="199045" cy="118442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45" name="Google Shape;345;p40"/>
          <p:cNvSpPr txBox="1"/>
          <p:nvPr/>
        </p:nvSpPr>
        <p:spPr>
          <a:xfrm>
            <a:off x="4013363" y="4066163"/>
            <a:ext cx="732900" cy="2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Good</a:t>
            </a:r>
            <a:endParaRPr sz="125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grpSp>
        <p:nvGrpSpPr>
          <p:cNvPr id="346" name="Google Shape;346;p40"/>
          <p:cNvGrpSpPr/>
          <p:nvPr/>
        </p:nvGrpSpPr>
        <p:grpSpPr>
          <a:xfrm>
            <a:off x="5410300" y="1429899"/>
            <a:ext cx="3375099" cy="1681926"/>
            <a:chOff x="5410300" y="1429899"/>
            <a:chExt cx="3375099" cy="1681926"/>
          </a:xfrm>
        </p:grpSpPr>
        <p:sp>
          <p:nvSpPr>
            <p:cNvPr id="347" name="Google Shape;347;p40"/>
            <p:cNvSpPr txBox="1"/>
            <p:nvPr/>
          </p:nvSpPr>
          <p:spPr>
            <a:xfrm>
              <a:off x="5410300" y="2808525"/>
              <a:ext cx="1014600" cy="303300"/>
            </a:xfrm>
            <a:prstGeom prst="rect">
              <a:avLst/>
            </a:prstGeom>
            <a:solidFill>
              <a:srgbClr val="D0E0E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Intertidal</a:t>
              </a:r>
              <a:endParaRPr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pic>
          <p:nvPicPr>
            <p:cNvPr id="348" name="Google Shape;348;p40" title="440C39A5-860C-4AC4-BC4B-BB96FC6F1398_1_105_c.jpeg"/>
            <p:cNvPicPr preferRelativeResize="0"/>
            <p:nvPr/>
          </p:nvPicPr>
          <p:blipFill rotWithShape="1">
            <a:blip r:embed="rId6">
              <a:alphaModFix/>
            </a:blip>
            <a:srcRect b="0" l="22466" r="21758" t="0"/>
            <a:stretch/>
          </p:blipFill>
          <p:spPr>
            <a:xfrm rot="-5400000">
              <a:off x="6849586" y="635937"/>
              <a:ext cx="1141851" cy="27297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9" name="Google Shape;349;p40"/>
            <p:cNvSpPr/>
            <p:nvPr/>
          </p:nvSpPr>
          <p:spPr>
            <a:xfrm>
              <a:off x="6400025" y="1569275"/>
              <a:ext cx="457800" cy="438600"/>
            </a:xfrm>
            <a:prstGeom prst="ellipse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ubik"/>
                <a:ea typeface="Rubik"/>
                <a:cs typeface="Rubik"/>
                <a:sym typeface="Rubik"/>
              </a:endParaRPr>
            </a:p>
          </p:txBody>
        </p:sp>
        <p:sp>
          <p:nvSpPr>
            <p:cNvPr id="350" name="Google Shape;350;p40"/>
            <p:cNvSpPr/>
            <p:nvPr/>
          </p:nvSpPr>
          <p:spPr>
            <a:xfrm rot="-7097603">
              <a:off x="6696836" y="2079435"/>
              <a:ext cx="315832" cy="118377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134F5C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ubik"/>
                <a:ea typeface="Rubik"/>
                <a:cs typeface="Rubik"/>
                <a:sym typeface="Rubik"/>
              </a:endParaRPr>
            </a:p>
          </p:txBody>
        </p:sp>
        <p:sp>
          <p:nvSpPr>
            <p:cNvPr id="351" name="Google Shape;351;p40"/>
            <p:cNvSpPr/>
            <p:nvPr/>
          </p:nvSpPr>
          <p:spPr>
            <a:xfrm rot="-3709696">
              <a:off x="7038887" y="2079498"/>
              <a:ext cx="315812" cy="118254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134F5C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ubik"/>
                <a:ea typeface="Rubik"/>
                <a:cs typeface="Rubik"/>
                <a:sym typeface="Rubik"/>
              </a:endParaRPr>
            </a:p>
          </p:txBody>
        </p:sp>
        <p:sp>
          <p:nvSpPr>
            <p:cNvPr id="352" name="Google Shape;352;p40"/>
            <p:cNvSpPr/>
            <p:nvPr/>
          </p:nvSpPr>
          <p:spPr>
            <a:xfrm rot="-2293379">
              <a:off x="7449762" y="2122299"/>
              <a:ext cx="528507" cy="118167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134F5C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ubik"/>
                <a:ea typeface="Rubik"/>
                <a:cs typeface="Rubik"/>
                <a:sym typeface="Rubik"/>
              </a:endParaRPr>
            </a:p>
          </p:txBody>
        </p:sp>
        <p:sp>
          <p:nvSpPr>
            <p:cNvPr id="353" name="Google Shape;353;p40"/>
            <p:cNvSpPr txBox="1"/>
            <p:nvPr/>
          </p:nvSpPr>
          <p:spPr>
            <a:xfrm>
              <a:off x="6793475" y="2219313"/>
              <a:ext cx="732900" cy="22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50">
                  <a:solidFill>
                    <a:schemeClr val="lt2"/>
                  </a:solidFill>
                  <a:latin typeface="Rubik"/>
                  <a:ea typeface="Rubik"/>
                  <a:cs typeface="Rubik"/>
                  <a:sym typeface="Rubik"/>
                </a:rPr>
                <a:t>Bad</a:t>
              </a:r>
              <a:endParaRPr sz="125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sp>
        <p:nvSpPr>
          <p:cNvPr id="354" name="Google Shape;354;p40"/>
          <p:cNvSpPr/>
          <p:nvPr/>
        </p:nvSpPr>
        <p:spPr>
          <a:xfrm rot="-9219595">
            <a:off x="3565668" y="4011442"/>
            <a:ext cx="444221" cy="118467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55" name="Google Shape;355;p40" title="Chart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0763" y="977275"/>
            <a:ext cx="2303126" cy="1773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40" title="Chart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88738" y="2879047"/>
            <a:ext cx="2315912" cy="190566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57" name="Google Shape;357;p40"/>
          <p:cNvGraphicFramePr/>
          <p:nvPr/>
        </p:nvGraphicFramePr>
        <p:xfrm>
          <a:off x="2905925" y="10584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{7BBD052B-9413-4EB3-92A5-3FD98357606F}</a:tableStyleId>
              </a:tblPr>
              <a:tblGrid>
                <a:gridCol w="594000"/>
                <a:gridCol w="1188000"/>
                <a:gridCol w="1188000"/>
              </a:tblGrid>
              <a:tr h="246375">
                <a:tc grid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Gill Tissue Key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 hMerge="1"/>
                <a:tc hMerge="1"/>
              </a:tr>
              <a:tr h="2629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</a:rPr>
                        <a:t>Good</a:t>
                      </a:r>
                      <a:endParaRPr sz="8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Yellow, orange-ish color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1942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</a:rPr>
                        <a:t>Bad</a:t>
                      </a:r>
                      <a:endParaRPr sz="8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34F5C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Grey, dark, atrophy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2629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</a:rPr>
                        <a:t>Partial</a:t>
                      </a:r>
                      <a:endParaRPr sz="8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9000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Grey with some yellow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2191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</a:rPr>
                        <a:t>Pink</a:t>
                      </a:r>
                      <a:endParaRPr sz="8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7E6B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Pink-ish possibly from resazurin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3709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</a:rPr>
                        <a:t>Unusable</a:t>
                      </a:r>
                      <a:endParaRPr sz="8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200C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Unable to dissect (crushed)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sp>
        <p:nvSpPr>
          <p:cNvPr id="358" name="Google Shape;358;p40"/>
          <p:cNvSpPr txBox="1"/>
          <p:nvPr/>
        </p:nvSpPr>
        <p:spPr>
          <a:xfrm>
            <a:off x="2905925" y="4346900"/>
            <a:ext cx="19398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*Control - 100% good (2/2)</a:t>
            </a:r>
            <a:endParaRPr sz="7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1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Results - Hemolymph</a:t>
            </a:r>
            <a:endParaRPr sz="3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/>
          </a:p>
        </p:txBody>
      </p:sp>
      <p:pic>
        <p:nvPicPr>
          <p:cNvPr id="364" name="Google Shape;36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29063"/>
            <a:ext cx="3853539" cy="2316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6000" y="1129056"/>
            <a:ext cx="3853551" cy="2316219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41"/>
          <p:cNvSpPr txBox="1"/>
          <p:nvPr/>
        </p:nvSpPr>
        <p:spPr>
          <a:xfrm>
            <a:off x="311700" y="3533925"/>
            <a:ext cx="8415000" cy="14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Rubik"/>
              <a:buChar char="●"/>
            </a:pPr>
            <a:r>
              <a:rPr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Some experimental crabs had slightly lower lactate than control crabs, other had extremely low levels of lactate</a:t>
            </a:r>
            <a:endParaRPr sz="12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Rubik"/>
              <a:buChar char="●"/>
            </a:pPr>
            <a:r>
              <a:rPr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We expected experimental crabs to have higher levels of lactate. Lack of oxygen would make it hard to </a:t>
            </a:r>
            <a:r>
              <a:rPr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continue</a:t>
            </a:r>
            <a:r>
              <a:rPr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metabolizing normally so they might switch to anaerobic metabolism, producing more lactate. However, the opposite happened.</a:t>
            </a:r>
            <a:endParaRPr sz="12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Rubik"/>
              <a:buChar char="●"/>
            </a:pPr>
            <a:r>
              <a:rPr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“Lactate paradox”: after crabs acclimate to the hypoxic conditions their lactate levels drop</a:t>
            </a:r>
            <a:endParaRPr sz="12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2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300"/>
              <a:t>Interpretation and Conclusions</a:t>
            </a:r>
            <a:endParaRPr sz="3300"/>
          </a:p>
        </p:txBody>
      </p:sp>
      <p:sp>
        <p:nvSpPr>
          <p:cNvPr id="372" name="Google Shape;372;p42"/>
          <p:cNvSpPr txBox="1"/>
          <p:nvPr>
            <p:ph idx="1" type="body"/>
          </p:nvPr>
        </p:nvSpPr>
        <p:spPr>
          <a:xfrm>
            <a:off x="311700" y="974575"/>
            <a:ext cx="4395600" cy="41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/>
          </a:bodyPr>
          <a:lstStyle/>
          <a:p>
            <a:pPr indent="-308904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662"/>
              <a:t>Righting time was not a strong </a:t>
            </a:r>
            <a:r>
              <a:rPr lang="en" sz="2662"/>
              <a:t>determining</a:t>
            </a:r>
            <a:r>
              <a:rPr lang="en" sz="2662"/>
              <a:t> factor of physiological stress</a:t>
            </a:r>
            <a:endParaRPr sz="2662"/>
          </a:p>
          <a:p>
            <a:pPr indent="-308904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662"/>
              <a:t>Respiration rates may be higher than control because of increased heart rate in crabs to help deliver more oxygen to the body (McGaw, 2008)</a:t>
            </a:r>
            <a:endParaRPr sz="2662"/>
          </a:p>
          <a:p>
            <a:pPr indent="-308904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662"/>
              <a:t>“Lactate paradox” contradicting to expected lactate levels </a:t>
            </a:r>
            <a:endParaRPr sz="2662"/>
          </a:p>
          <a:p>
            <a:pPr indent="-308904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662"/>
              <a:t>Gill tissue deterioration due to oxidative stress and cell decay</a:t>
            </a:r>
            <a:endParaRPr sz="2662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662"/>
              <a:t>Implications:</a:t>
            </a:r>
            <a:endParaRPr sz="2662"/>
          </a:p>
          <a:p>
            <a:pPr indent="-308904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2662"/>
              <a:t>Crabs have a higher chance of survival if they have access to air</a:t>
            </a:r>
            <a:endParaRPr sz="2662"/>
          </a:p>
          <a:p>
            <a:pPr indent="-308904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662"/>
              <a:t>Scientists and </a:t>
            </a:r>
            <a:r>
              <a:rPr lang="en" sz="2662"/>
              <a:t>commercial</a:t>
            </a:r>
            <a:r>
              <a:rPr lang="en" sz="2662"/>
              <a:t> crabbers can use this data to predict outcomes in crab populations and adapt to hypoxic events if possible</a:t>
            </a:r>
            <a:endParaRPr sz="2662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73" name="Google Shape;373;p42" title="OIP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7446" y="2995575"/>
            <a:ext cx="2420025" cy="175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42" title="7027696865_54bf18a1d5_b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87447" y="959462"/>
            <a:ext cx="2420024" cy="1815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42" title="2894bcca32b21cc2bef8afd01fa4637d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6525" y="2412725"/>
            <a:ext cx="1101850" cy="93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3"/>
          <p:cNvSpPr txBox="1"/>
          <p:nvPr>
            <p:ph type="title"/>
          </p:nvPr>
        </p:nvSpPr>
        <p:spPr>
          <a:xfrm>
            <a:off x="257100" y="244125"/>
            <a:ext cx="5429700" cy="7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Future Work </a:t>
            </a:r>
            <a:endParaRPr sz="3300"/>
          </a:p>
        </p:txBody>
      </p:sp>
      <p:sp>
        <p:nvSpPr>
          <p:cNvPr id="381" name="Google Shape;381;p43"/>
          <p:cNvSpPr txBox="1"/>
          <p:nvPr/>
        </p:nvSpPr>
        <p:spPr>
          <a:xfrm>
            <a:off x="477750" y="1087125"/>
            <a:ext cx="8188500" cy="3518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Rubik"/>
              <a:buChar char="-"/>
            </a:pPr>
            <a:r>
              <a:rPr b="1"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Increased Respiration</a:t>
            </a:r>
            <a:endParaRPr b="1" sz="12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0797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Rubik"/>
              <a:buChar char="-"/>
            </a:pPr>
            <a:r>
              <a:rPr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More tests to determine the cause of increased respiration in the hypoxic treatments </a:t>
            </a:r>
            <a:endParaRPr sz="12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07975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Rubik"/>
              <a:buChar char="-"/>
            </a:pPr>
            <a:r>
              <a:rPr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Increased heart rate?</a:t>
            </a:r>
            <a:endParaRPr sz="12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07975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Rubik"/>
              <a:buChar char="-"/>
            </a:pPr>
            <a:r>
              <a:rPr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Breathing harder to increase flow of water? </a:t>
            </a:r>
            <a:endParaRPr sz="12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Rubik"/>
              <a:buChar char="-"/>
            </a:pPr>
            <a:r>
              <a:rPr b="1"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Decreased Lactate</a:t>
            </a:r>
            <a:endParaRPr b="1" sz="12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0797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Rubik"/>
              <a:buChar char="-"/>
            </a:pPr>
            <a:r>
              <a:rPr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Looking more </a:t>
            </a:r>
            <a:r>
              <a:rPr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closely</a:t>
            </a:r>
            <a:r>
              <a:rPr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at the “lactate paradox”</a:t>
            </a:r>
            <a:endParaRPr sz="12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07975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Rubik"/>
              <a:buChar char="-"/>
            </a:pPr>
            <a:r>
              <a:rPr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Crab study</a:t>
            </a:r>
            <a:endParaRPr sz="12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0797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Rubik"/>
              <a:buChar char="-"/>
            </a:pPr>
            <a:r>
              <a:rPr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Run more tests to gather more data to see if this is truly what is </a:t>
            </a:r>
            <a:r>
              <a:rPr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occurring</a:t>
            </a:r>
            <a:endParaRPr sz="12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Rubik"/>
              <a:buChar char="-"/>
            </a:pPr>
            <a:r>
              <a:rPr b="1"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Possible Changes to Improve Design</a:t>
            </a:r>
            <a:endParaRPr b="1" sz="12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0797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Rubik"/>
              <a:buChar char="-"/>
            </a:pPr>
            <a:r>
              <a:rPr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Addressing what could’ve been better executed and see if making those changes impact the results</a:t>
            </a:r>
            <a:endParaRPr sz="12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0797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Rubik"/>
              <a:buChar char="-"/>
            </a:pPr>
            <a:r>
              <a:rPr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Method of </a:t>
            </a:r>
            <a:r>
              <a:rPr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sealing</a:t>
            </a:r>
            <a:r>
              <a:rPr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the deepwater tank</a:t>
            </a:r>
            <a:endParaRPr sz="12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0797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Rubik"/>
              <a:buChar char="-"/>
            </a:pPr>
            <a:r>
              <a:rPr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Marking the crabs with </a:t>
            </a:r>
            <a:r>
              <a:rPr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nail polish</a:t>
            </a:r>
            <a:endParaRPr sz="12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07975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Rubik"/>
              <a:buChar char="-"/>
            </a:pPr>
            <a:r>
              <a:rPr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Finding a different method of tagging to test the difference between week 1 and week 2 crabs (tested once vs tested twice)</a:t>
            </a:r>
            <a:endParaRPr sz="12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0797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Rubik"/>
              <a:buChar char="-"/>
            </a:pPr>
            <a:r>
              <a:rPr lang="en" sz="12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Try to find the time period where deepwater crabs are still alive to test their hemolymph to compare to intertidal</a:t>
            </a:r>
            <a:endParaRPr sz="12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4"/>
          <p:cNvSpPr txBox="1"/>
          <p:nvPr>
            <p:ph type="title"/>
          </p:nvPr>
        </p:nvSpPr>
        <p:spPr>
          <a:xfrm>
            <a:off x="1248900" y="238125"/>
            <a:ext cx="6646200" cy="7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Acknowledgements</a:t>
            </a:r>
            <a:endParaRPr sz="3300"/>
          </a:p>
        </p:txBody>
      </p:sp>
      <p:sp>
        <p:nvSpPr>
          <p:cNvPr id="387" name="Google Shape;387;p44"/>
          <p:cNvSpPr txBox="1"/>
          <p:nvPr/>
        </p:nvSpPr>
        <p:spPr>
          <a:xfrm>
            <a:off x="1008525" y="1218650"/>
            <a:ext cx="6886500" cy="22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Thank you to:</a:t>
            </a:r>
            <a:endParaRPr sz="18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46075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Rubik"/>
              <a:buChar char="●"/>
            </a:pP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José Guzmán</a:t>
            </a:r>
            <a:r>
              <a:rPr lang="en" sz="1800">
                <a:solidFill>
                  <a:srgbClr val="5F3E8D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" sz="18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for educating us about marine physiology.</a:t>
            </a:r>
            <a:endParaRPr sz="18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460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Rubik"/>
              <a:buChar char="●"/>
            </a:pPr>
            <a:r>
              <a:rPr lang="en" sz="18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Zach Bengtsson for helping us </a:t>
            </a:r>
            <a:r>
              <a:rPr lang="en" sz="18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design our</a:t>
            </a:r>
            <a:r>
              <a:rPr lang="en" sz="18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experiment and for running all of our assays.</a:t>
            </a:r>
            <a:endParaRPr sz="18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460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Rubik"/>
              <a:buChar char="●"/>
            </a:pPr>
            <a:r>
              <a:rPr lang="en" sz="18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Andy Nutzhorn for helping us </a:t>
            </a:r>
            <a:r>
              <a:rPr lang="en" sz="18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design</a:t>
            </a:r>
            <a:r>
              <a:rPr lang="en" sz="18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and run our experiment.</a:t>
            </a:r>
            <a:endParaRPr sz="18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/>
          <p:nvPr>
            <p:ph idx="4294967295" type="title"/>
          </p:nvPr>
        </p:nvSpPr>
        <p:spPr>
          <a:xfrm>
            <a:off x="0" y="0"/>
            <a:ext cx="6646200" cy="6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Introduction</a:t>
            </a:r>
            <a:endParaRPr sz="3300"/>
          </a:p>
        </p:txBody>
      </p:sp>
      <p:sp>
        <p:nvSpPr>
          <p:cNvPr id="226" name="Google Shape;226;p32"/>
          <p:cNvSpPr txBox="1"/>
          <p:nvPr/>
        </p:nvSpPr>
        <p:spPr>
          <a:xfrm>
            <a:off x="228825" y="1720650"/>
            <a:ext cx="56904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Model Species: </a:t>
            </a:r>
            <a:r>
              <a:rPr i="1" lang="en"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Hemigrapsus oregonensis</a:t>
            </a:r>
            <a:endParaRPr i="1" sz="2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Key points</a:t>
            </a:r>
            <a:r>
              <a:rPr lang="en"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: </a:t>
            </a:r>
            <a:endParaRPr sz="2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ubik"/>
              <a:buChar char="●"/>
            </a:pPr>
            <a:r>
              <a:rPr lang="en"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Crab fisheries in Pacific are in trouble</a:t>
            </a:r>
            <a:endParaRPr sz="2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ubik"/>
              <a:buChar char="●"/>
            </a:pPr>
            <a:r>
              <a:rPr lang="en"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Hypoxia increasing</a:t>
            </a:r>
            <a:endParaRPr sz="2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ubik"/>
              <a:buChar char="●"/>
            </a:pPr>
            <a:r>
              <a:rPr lang="en"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Does hypoxia in deep vs shallow water make a difference?</a:t>
            </a:r>
            <a:endParaRPr sz="2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grpSp>
        <p:nvGrpSpPr>
          <p:cNvPr id="227" name="Google Shape;227;p32"/>
          <p:cNvGrpSpPr/>
          <p:nvPr/>
        </p:nvGrpSpPr>
        <p:grpSpPr>
          <a:xfrm>
            <a:off x="6017275" y="1888725"/>
            <a:ext cx="3749800" cy="2626700"/>
            <a:chOff x="5919325" y="198300"/>
            <a:chExt cx="3749800" cy="2626700"/>
          </a:xfrm>
        </p:grpSpPr>
        <p:pic>
          <p:nvPicPr>
            <p:cNvPr id="228" name="Google Shape;228;p32"/>
            <p:cNvPicPr preferRelativeResize="0"/>
            <p:nvPr/>
          </p:nvPicPr>
          <p:blipFill rotWithShape="1">
            <a:blip r:embed="rId3">
              <a:alphaModFix/>
            </a:blip>
            <a:srcRect b="25709" l="7756" r="15290" t="3892"/>
            <a:stretch/>
          </p:blipFill>
          <p:spPr>
            <a:xfrm flipH="1" rot="10800000">
              <a:off x="5919325" y="198300"/>
              <a:ext cx="3002324" cy="22343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9" name="Google Shape;229;p32"/>
            <p:cNvSpPr txBox="1"/>
            <p:nvPr/>
          </p:nvSpPr>
          <p:spPr>
            <a:xfrm>
              <a:off x="6666425" y="2432600"/>
              <a:ext cx="3002700" cy="39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50">
                  <a:solidFill>
                    <a:schemeClr val="dk1"/>
                  </a:solidFill>
                  <a:latin typeface="Rubik"/>
                  <a:ea typeface="Rubik"/>
                  <a:cs typeface="Rubik"/>
                  <a:sym typeface="Rubik"/>
                </a:rPr>
                <a:t>G.Fletcher photo</a:t>
              </a:r>
              <a:endPara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sp>
        <p:nvSpPr>
          <p:cNvPr id="230" name="Google Shape;230;p32"/>
          <p:cNvSpPr txBox="1"/>
          <p:nvPr/>
        </p:nvSpPr>
        <p:spPr>
          <a:xfrm>
            <a:off x="393600" y="902000"/>
            <a:ext cx="8356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b="1" lang="en" sz="2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Big Question: How does hypoxia affect crabs?</a:t>
            </a:r>
            <a:endParaRPr b="1" sz="28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3"/>
          <p:cNvSpPr/>
          <p:nvPr/>
        </p:nvSpPr>
        <p:spPr>
          <a:xfrm>
            <a:off x="703225" y="2399975"/>
            <a:ext cx="3047100" cy="253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6" name="Google Shape;236;p33"/>
          <p:cNvSpPr/>
          <p:nvPr/>
        </p:nvSpPr>
        <p:spPr>
          <a:xfrm>
            <a:off x="4003450" y="2399976"/>
            <a:ext cx="4437300" cy="253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37" name="Google Shape;23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7800" y="2626950"/>
            <a:ext cx="1742975" cy="2308825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3"/>
          <p:cNvSpPr txBox="1"/>
          <p:nvPr>
            <p:ph idx="4294967295" type="title"/>
          </p:nvPr>
        </p:nvSpPr>
        <p:spPr>
          <a:xfrm>
            <a:off x="0" y="-29900"/>
            <a:ext cx="66462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Background</a:t>
            </a:r>
            <a:endParaRPr sz="3300"/>
          </a:p>
        </p:txBody>
      </p:sp>
      <p:pic>
        <p:nvPicPr>
          <p:cNvPr id="239" name="Google Shape;23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3237" y="2626950"/>
            <a:ext cx="3046957" cy="2308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3438" y="2626950"/>
            <a:ext cx="2441100" cy="2308825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3"/>
          <p:cNvSpPr txBox="1"/>
          <p:nvPr/>
        </p:nvSpPr>
        <p:spPr>
          <a:xfrm>
            <a:off x="703225" y="991475"/>
            <a:ext cx="3047100" cy="140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5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Upwelling</a:t>
            </a:r>
            <a:endParaRPr b="1" sz="135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Young Serif"/>
              <a:buChar char="-"/>
            </a:pPr>
            <a:r>
              <a:rPr lang="en" sz="1100">
                <a:solidFill>
                  <a:schemeClr val="lt2"/>
                </a:solidFill>
                <a:latin typeface="Young Serif"/>
                <a:ea typeface="Young Serif"/>
                <a:cs typeface="Young Serif"/>
                <a:sym typeface="Young Serif"/>
              </a:rPr>
              <a:t>Wind changes are occurring due to evolving land-sea temperature differences</a:t>
            </a:r>
            <a:endParaRPr sz="1100">
              <a:solidFill>
                <a:schemeClr val="lt2"/>
              </a:solidFill>
              <a:latin typeface="Young Serif"/>
              <a:ea typeface="Young Serif"/>
              <a:cs typeface="Young Serif"/>
              <a:sym typeface="Young Serif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Young Serif"/>
              <a:buChar char="-"/>
            </a:pPr>
            <a:r>
              <a:rPr lang="en" sz="1100">
                <a:solidFill>
                  <a:schemeClr val="lt2"/>
                </a:solidFill>
                <a:latin typeface="Young Serif"/>
                <a:ea typeface="Young Serif"/>
                <a:cs typeface="Young Serif"/>
                <a:sym typeface="Young Serif"/>
              </a:rPr>
              <a:t>Spring-summer transportation of cold, hypoxic water to shallow coastal habitats</a:t>
            </a:r>
            <a:endParaRPr sz="105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42" name="Google Shape;242;p33"/>
          <p:cNvSpPr txBox="1"/>
          <p:nvPr/>
        </p:nvSpPr>
        <p:spPr>
          <a:xfrm>
            <a:off x="4003450" y="991475"/>
            <a:ext cx="4437300" cy="140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5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Algal Blooms</a:t>
            </a:r>
            <a:endParaRPr b="1" sz="135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Young Serif"/>
              <a:buChar char="-"/>
            </a:pPr>
            <a:r>
              <a:rPr lang="en" sz="1100">
                <a:solidFill>
                  <a:schemeClr val="lt2"/>
                </a:solidFill>
                <a:latin typeface="Young Serif"/>
                <a:ea typeface="Young Serif"/>
                <a:cs typeface="Young Serif"/>
                <a:sym typeface="Young Serif"/>
              </a:rPr>
              <a:t>Algal blooms form as temperatures rise during the spring</a:t>
            </a:r>
            <a:endParaRPr sz="1100">
              <a:solidFill>
                <a:schemeClr val="lt2"/>
              </a:solidFill>
              <a:latin typeface="Young Serif"/>
              <a:ea typeface="Young Serif"/>
              <a:cs typeface="Young Serif"/>
              <a:sym typeface="Young Serif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Young Serif"/>
              <a:buChar char="-"/>
            </a:pPr>
            <a:r>
              <a:rPr lang="en" sz="1100">
                <a:solidFill>
                  <a:schemeClr val="lt2"/>
                </a:solidFill>
                <a:latin typeface="Young Serif"/>
                <a:ea typeface="Young Serif"/>
                <a:cs typeface="Young Serif"/>
                <a:sym typeface="Young Serif"/>
              </a:rPr>
              <a:t>Raised nutrient concentrations due to runoff fuel overwhelming growth</a:t>
            </a:r>
            <a:endParaRPr sz="1100">
              <a:solidFill>
                <a:schemeClr val="lt2"/>
              </a:solidFill>
              <a:latin typeface="Young Serif"/>
              <a:ea typeface="Young Serif"/>
              <a:cs typeface="Young Serif"/>
              <a:sym typeface="Young Serif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Young Serif"/>
              <a:buChar char="-"/>
            </a:pPr>
            <a:r>
              <a:rPr lang="en" sz="1100">
                <a:solidFill>
                  <a:schemeClr val="lt2"/>
                </a:solidFill>
                <a:latin typeface="Young Serif"/>
                <a:ea typeface="Young Serif"/>
                <a:cs typeface="Young Serif"/>
                <a:sym typeface="Young Serif"/>
              </a:rPr>
              <a:t>Respiration by decomposers reduces oxygen content at depth</a:t>
            </a:r>
            <a:endParaRPr sz="105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43" name="Google Shape;243;p33"/>
          <p:cNvSpPr txBox="1"/>
          <p:nvPr/>
        </p:nvSpPr>
        <p:spPr>
          <a:xfrm>
            <a:off x="4003450" y="2333150"/>
            <a:ext cx="2945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Young Serif"/>
                <a:ea typeface="Young Serif"/>
                <a:cs typeface="Young Serif"/>
                <a:sym typeface="Young Serif"/>
              </a:rPr>
              <a:t>Wallace and Gobler, 2021</a:t>
            </a:r>
            <a:endParaRPr sz="1000">
              <a:solidFill>
                <a:schemeClr val="dk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44" name="Google Shape;244;p33"/>
          <p:cNvSpPr txBox="1"/>
          <p:nvPr/>
        </p:nvSpPr>
        <p:spPr>
          <a:xfrm>
            <a:off x="703225" y="2333150"/>
            <a:ext cx="2945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Young Serif"/>
                <a:ea typeface="Young Serif"/>
                <a:cs typeface="Young Serif"/>
                <a:sym typeface="Young Serif"/>
              </a:rPr>
              <a:t>Barth et al., 2024</a:t>
            </a:r>
            <a:endParaRPr sz="1000">
              <a:solidFill>
                <a:schemeClr val="dk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4"/>
          <p:cNvSpPr txBox="1"/>
          <p:nvPr>
            <p:ph type="title"/>
          </p:nvPr>
        </p:nvSpPr>
        <p:spPr>
          <a:xfrm>
            <a:off x="403350" y="300575"/>
            <a:ext cx="2692200" cy="640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lt2"/>
                </a:solidFill>
              </a:rPr>
              <a:t>Background  </a:t>
            </a:r>
            <a:endParaRPr sz="3300">
              <a:solidFill>
                <a:schemeClr val="lt2"/>
              </a:solidFill>
            </a:endParaRPr>
          </a:p>
        </p:txBody>
      </p:sp>
      <p:sp>
        <p:nvSpPr>
          <p:cNvPr id="250" name="Google Shape;250;p34"/>
          <p:cNvSpPr/>
          <p:nvPr/>
        </p:nvSpPr>
        <p:spPr>
          <a:xfrm>
            <a:off x="403350" y="1064550"/>
            <a:ext cx="8337300" cy="3574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1" name="Google Shape;251;p34"/>
          <p:cNvSpPr/>
          <p:nvPr/>
        </p:nvSpPr>
        <p:spPr>
          <a:xfrm>
            <a:off x="4709575" y="1175000"/>
            <a:ext cx="2883900" cy="184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2" name="Google Shape;252;p34"/>
          <p:cNvSpPr txBox="1"/>
          <p:nvPr/>
        </p:nvSpPr>
        <p:spPr>
          <a:xfrm>
            <a:off x="4633975" y="1064550"/>
            <a:ext cx="4008900" cy="35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85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b="1" lang="en" sz="1232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Threats to the commercial crab industry</a:t>
            </a:r>
            <a:r>
              <a:rPr b="1" lang="en" sz="1232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endParaRPr b="1" sz="1232">
              <a:solidFill>
                <a:schemeClr val="dk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298767" lvl="0" marL="45720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Rubik"/>
              <a:buChar char="●"/>
            </a:pPr>
            <a:r>
              <a:rPr b="1" lang="en" sz="13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Sudden increase in hypoxic conditions leading to crab decliens</a:t>
            </a:r>
            <a:endParaRPr sz="1300">
              <a:solidFill>
                <a:schemeClr val="dk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298767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Rubik"/>
              <a:buChar char="○"/>
            </a:pPr>
            <a:r>
              <a:rPr lang="en" sz="13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Instances of severe hypoxic conditions from harmful algal blooms has significantly increased in the last few decades and impacts commercial fisheries abilities to catch crabs / enough (Barth et al, 2024)</a:t>
            </a:r>
            <a:endParaRPr sz="1300">
              <a:solidFill>
                <a:schemeClr val="dk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29876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Rubik"/>
              <a:buChar char="●"/>
            </a:pPr>
            <a:r>
              <a:rPr b="1" lang="en" sz="13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Poor management to counteract impacts</a:t>
            </a:r>
            <a:endParaRPr b="1" sz="1300">
              <a:solidFill>
                <a:schemeClr val="dk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298767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Rubik"/>
              <a:buChar char="○"/>
            </a:pPr>
            <a:r>
              <a:rPr lang="en" sz="13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Many fisheries do not have the management in place to combat these declines </a:t>
            </a:r>
            <a:r>
              <a:rPr lang="en" sz="13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(Holland &amp; Leonard, 2020)</a:t>
            </a:r>
            <a:endParaRPr sz="1300">
              <a:solidFill>
                <a:schemeClr val="dk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29876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Rubik"/>
              <a:buChar char="●"/>
            </a:pPr>
            <a:r>
              <a:rPr b="1" lang="en" sz="13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Overall revenue decline</a:t>
            </a:r>
            <a:endParaRPr b="1" sz="1300">
              <a:solidFill>
                <a:schemeClr val="dk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298767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Rubik"/>
              <a:buChar char="○"/>
            </a:pPr>
            <a:r>
              <a:rPr lang="en" sz="13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Loss of crab abundance leads to overall revenue loss, impacting companies and individuals who rely on crabbing (Holland &amp; Leonard, 2020)</a:t>
            </a:r>
            <a:endParaRPr sz="1300">
              <a:solidFill>
                <a:schemeClr val="dk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3" name="Google Shape;253;p34"/>
          <p:cNvSpPr/>
          <p:nvPr/>
        </p:nvSpPr>
        <p:spPr>
          <a:xfrm>
            <a:off x="472225" y="1175000"/>
            <a:ext cx="1455600" cy="184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4" name="Google Shape;254;p34"/>
          <p:cNvSpPr txBox="1"/>
          <p:nvPr/>
        </p:nvSpPr>
        <p:spPr>
          <a:xfrm>
            <a:off x="403350" y="1092750"/>
            <a:ext cx="42702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What can be tested </a:t>
            </a:r>
            <a:endParaRPr b="1" sz="11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29845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ubik"/>
              <a:buChar char="●"/>
            </a:pPr>
            <a:r>
              <a:rPr b="1" lang="en" sz="11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Effects on respiration</a:t>
            </a:r>
            <a:endParaRPr b="1" sz="1100">
              <a:solidFill>
                <a:schemeClr val="dk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29845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ubik"/>
              <a:buChar char="○"/>
            </a:pPr>
            <a:r>
              <a:rPr b="1" lang="en" sz="11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Lactate </a:t>
            </a:r>
            <a:r>
              <a:rPr lang="en" sz="11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- shift to anaerobic metabolism causes increased lactate production in the hemolymph</a:t>
            </a:r>
            <a:endParaRPr sz="1100">
              <a:solidFill>
                <a:schemeClr val="dk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29845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ubik"/>
              <a:buChar char="○"/>
            </a:pPr>
            <a:r>
              <a:rPr b="1" lang="en" sz="11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Respirometry with Resazurin</a:t>
            </a:r>
            <a:r>
              <a:rPr lang="en" sz="11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 - blue dye that when exposed to metabolically active cells reduces it to resorufin (becomes pink) by consuming oxygen; faster the change in color → more oxygen consumption, would expect a slower consumption</a:t>
            </a:r>
            <a:endParaRPr sz="1100">
              <a:solidFill>
                <a:schemeClr val="dk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2984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ubik"/>
              <a:buChar char="●"/>
            </a:pPr>
            <a:r>
              <a:rPr b="1" lang="en" sz="11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Other</a:t>
            </a:r>
            <a:endParaRPr b="1" sz="1100">
              <a:solidFill>
                <a:schemeClr val="dk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29845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ubik"/>
              <a:buChar char="○"/>
            </a:pPr>
            <a:r>
              <a:rPr b="1" lang="en" sz="11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Righting Test </a:t>
            </a:r>
            <a:r>
              <a:rPr lang="en" sz="11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- Can indicate the energetic ability of the individual (do they have the energy to flip themselves back over)</a:t>
            </a:r>
            <a:endParaRPr sz="1100">
              <a:solidFill>
                <a:schemeClr val="dk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29845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ubik"/>
              <a:buChar char="○"/>
            </a:pPr>
            <a:r>
              <a:rPr b="1" lang="en" sz="11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Gill Tissue Wasting</a:t>
            </a:r>
            <a:r>
              <a:rPr lang="en" sz="11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 - Atrophic gill filaments or deteriorated gill filaments is a common result of prolonged hypoxia exposure</a:t>
            </a:r>
            <a:endParaRPr sz="1100">
              <a:solidFill>
                <a:schemeClr val="dk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5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How will hypoxia affect the physiology of </a:t>
            </a:r>
            <a:r>
              <a:rPr i="1" lang="en" sz="3300"/>
              <a:t>Hemigrapsus oregonensis</a:t>
            </a:r>
            <a:r>
              <a:rPr lang="en" sz="3300"/>
              <a:t>?</a:t>
            </a:r>
            <a:endParaRPr sz="3300"/>
          </a:p>
        </p:txBody>
      </p:sp>
      <p:sp>
        <p:nvSpPr>
          <p:cNvPr id="260" name="Google Shape;260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b="1" lang="en" sz="1338"/>
              <a:t>Null</a:t>
            </a:r>
            <a:r>
              <a:rPr lang="en" sz="1338"/>
              <a:t>: Hypoxia will not have an effect on the physiology of Hairy shore crabs.</a:t>
            </a:r>
            <a:endParaRPr sz="1338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b="1" lang="en" sz="1338"/>
              <a:t>Alternative</a:t>
            </a:r>
            <a:r>
              <a:rPr lang="en" sz="1338"/>
              <a:t>: </a:t>
            </a:r>
            <a:r>
              <a:rPr lang="en" sz="1338"/>
              <a:t>Hypoxia will have an effect on the physiology of Hairy shore crabs.</a:t>
            </a:r>
            <a:endParaRPr sz="1338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b="1" lang="en" sz="1038"/>
              <a:t>Expected outcomes</a:t>
            </a:r>
            <a:r>
              <a:rPr lang="en" sz="1038"/>
              <a:t>:</a:t>
            </a:r>
            <a:endParaRPr sz="1038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lang="en" sz="1038"/>
              <a:t>Observational</a:t>
            </a:r>
            <a:endParaRPr sz="1038"/>
          </a:p>
          <a:p>
            <a:pPr indent="-29456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39"/>
              <a:buChar char="●"/>
            </a:pPr>
            <a:r>
              <a:rPr lang="en" sz="1038"/>
              <a:t>Crabs with access to air will leave the water to escape the hypoxic conditions and resulting stress. </a:t>
            </a:r>
            <a:endParaRPr sz="1038"/>
          </a:p>
          <a:p>
            <a:pPr indent="-29456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39"/>
              <a:buChar char="●"/>
            </a:pPr>
            <a:r>
              <a:rPr lang="en" sz="1038"/>
              <a:t>Crabs experiencing hypoxia will be lethargic. </a:t>
            </a:r>
            <a:endParaRPr sz="1038"/>
          </a:p>
          <a:p>
            <a:pPr indent="-29456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39"/>
              <a:buChar char="●"/>
            </a:pPr>
            <a:r>
              <a:rPr lang="en" sz="1038"/>
              <a:t>They may have longer righting times or not be able to right themselves. </a:t>
            </a:r>
            <a:endParaRPr sz="1038"/>
          </a:p>
          <a:p>
            <a:pPr indent="-29456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39"/>
              <a:buChar char="●"/>
            </a:pPr>
            <a:r>
              <a:rPr lang="en" sz="1038"/>
              <a:t>Crabs may die from long-term exposure to hypoxic water. </a:t>
            </a:r>
            <a:endParaRPr sz="1038"/>
          </a:p>
          <a:p>
            <a:pPr indent="-29456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39"/>
              <a:buChar char="●"/>
            </a:pPr>
            <a:r>
              <a:rPr lang="en" sz="1038"/>
              <a:t>Gill tissues in crabs from both tanks will deteriorate but may be worse in deepwater crabs.</a:t>
            </a:r>
            <a:endParaRPr sz="1038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lang="en" sz="1038"/>
              <a:t>Experimental </a:t>
            </a:r>
            <a:endParaRPr sz="1038"/>
          </a:p>
          <a:p>
            <a:pPr indent="-29456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39"/>
              <a:buChar char="●"/>
            </a:pPr>
            <a:r>
              <a:rPr lang="en" sz="1038"/>
              <a:t>Crabs will switch to anaerobic metabolism and lactate in the hemolymph will increase. Hypoglycemia may occur. </a:t>
            </a:r>
            <a:endParaRPr sz="1038"/>
          </a:p>
          <a:p>
            <a:pPr indent="-29456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39"/>
              <a:buChar char="●"/>
            </a:pPr>
            <a:r>
              <a:rPr lang="en" sz="1038"/>
              <a:t>Resazurin levels could show that respiration is decreasing in hypoxic crabs due to stress.</a:t>
            </a:r>
            <a:endParaRPr sz="1038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t/>
            </a:r>
            <a:endParaRPr sz="1038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358"/>
              <a:buNone/>
            </a:pPr>
            <a:r>
              <a:t/>
            </a:r>
            <a:endParaRPr sz="838"/>
          </a:p>
        </p:txBody>
      </p:sp>
      <p:pic>
        <p:nvPicPr>
          <p:cNvPr id="261" name="Google Shape;261;p35" title="watercolor-seaweed-clip-art-element-pn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8425" y="3492500"/>
            <a:ext cx="842976" cy="140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6"/>
          <p:cNvSpPr/>
          <p:nvPr/>
        </p:nvSpPr>
        <p:spPr>
          <a:xfrm>
            <a:off x="406650" y="1275680"/>
            <a:ext cx="2078100" cy="37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7" name="Google Shape;267;p36"/>
          <p:cNvSpPr/>
          <p:nvPr/>
        </p:nvSpPr>
        <p:spPr>
          <a:xfrm>
            <a:off x="3056400" y="1275676"/>
            <a:ext cx="2078100" cy="327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8" name="Google Shape;268;p36"/>
          <p:cNvSpPr txBox="1"/>
          <p:nvPr>
            <p:ph idx="4294967295" type="title"/>
          </p:nvPr>
        </p:nvSpPr>
        <p:spPr>
          <a:xfrm>
            <a:off x="0" y="-27250"/>
            <a:ext cx="5768400" cy="10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Treatment Design</a:t>
            </a:r>
            <a:endParaRPr sz="3300"/>
          </a:p>
        </p:txBody>
      </p:sp>
      <p:pic>
        <p:nvPicPr>
          <p:cNvPr id="269" name="Google Shape;269;p36"/>
          <p:cNvPicPr preferRelativeResize="0"/>
          <p:nvPr/>
        </p:nvPicPr>
        <p:blipFill rotWithShape="1">
          <a:blip r:embed="rId3">
            <a:alphaModFix/>
          </a:blip>
          <a:srcRect b="4834" l="0" r="0" t="0"/>
          <a:stretch/>
        </p:blipFill>
        <p:spPr>
          <a:xfrm>
            <a:off x="5410575" y="3025875"/>
            <a:ext cx="3494226" cy="187035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70" name="Google Shape;270;p36" title="0DF31E07-E4AD-40F1-96E9-D80182D85F18_1_105_c.jpeg"/>
          <p:cNvPicPr preferRelativeResize="0"/>
          <p:nvPr/>
        </p:nvPicPr>
        <p:blipFill rotWithShape="1">
          <a:blip r:embed="rId4">
            <a:alphaModFix/>
          </a:blip>
          <a:srcRect b="12742" l="0" r="0" t="28235"/>
          <a:stretch/>
        </p:blipFill>
        <p:spPr>
          <a:xfrm>
            <a:off x="5410575" y="227525"/>
            <a:ext cx="3494225" cy="2749701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71" name="Google Shape;271;p36"/>
          <p:cNvSpPr/>
          <p:nvPr/>
        </p:nvSpPr>
        <p:spPr>
          <a:xfrm rot="10800000">
            <a:off x="399250" y="1651924"/>
            <a:ext cx="2078100" cy="11994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2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72" name="Google Shape;272;p36"/>
          <p:cNvSpPr/>
          <p:nvPr/>
        </p:nvSpPr>
        <p:spPr>
          <a:xfrm>
            <a:off x="582263" y="2326973"/>
            <a:ext cx="570600" cy="370200"/>
          </a:xfrm>
          <a:prstGeom prst="snipRoundRect">
            <a:avLst>
              <a:gd fmla="val 50000" name="adj1"/>
              <a:gd fmla="val 50000" name="adj2"/>
            </a:avLst>
          </a:prstGeom>
          <a:solidFill>
            <a:srgbClr val="660000"/>
          </a:solidFill>
          <a:ln cap="flat" cmpd="sng" w="3810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73" name="Google Shape;273;p36"/>
          <p:cNvSpPr/>
          <p:nvPr/>
        </p:nvSpPr>
        <p:spPr>
          <a:xfrm>
            <a:off x="1676934" y="2185119"/>
            <a:ext cx="570600" cy="370200"/>
          </a:xfrm>
          <a:prstGeom prst="snipRoundRect">
            <a:avLst>
              <a:gd fmla="val 50000" name="adj1"/>
              <a:gd fmla="val 50000" name="adj2"/>
            </a:avLst>
          </a:prstGeom>
          <a:solidFill>
            <a:srgbClr val="660000"/>
          </a:solidFill>
          <a:ln cap="flat" cmpd="sng" w="3810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74" name="Google Shape;274;p36"/>
          <p:cNvSpPr txBox="1"/>
          <p:nvPr/>
        </p:nvSpPr>
        <p:spPr>
          <a:xfrm>
            <a:off x="395650" y="1645895"/>
            <a:ext cx="21003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03045E"/>
                </a:solidFill>
                <a:latin typeface="Rubik"/>
                <a:ea typeface="Rubik"/>
                <a:cs typeface="Rubik"/>
                <a:sym typeface="Rubik"/>
              </a:rPr>
              <a:t>Start: 7-</a:t>
            </a:r>
            <a:r>
              <a:rPr lang="en" sz="850">
                <a:solidFill>
                  <a:srgbClr val="03045E"/>
                </a:solidFill>
                <a:latin typeface="Rubik"/>
                <a:ea typeface="Rubik"/>
                <a:cs typeface="Rubik"/>
                <a:sym typeface="Rubik"/>
              </a:rPr>
              <a:t>8 ppm</a:t>
            </a:r>
            <a:r>
              <a:rPr lang="en" sz="850">
                <a:solidFill>
                  <a:srgbClr val="03045E"/>
                </a:solidFill>
                <a:latin typeface="Rubik"/>
                <a:ea typeface="Rubik"/>
                <a:cs typeface="Rubik"/>
                <a:sym typeface="Rubik"/>
              </a:rPr>
              <a:t> O2</a:t>
            </a:r>
            <a:endParaRPr sz="850">
              <a:solidFill>
                <a:srgbClr val="03045E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03045E"/>
                </a:solidFill>
                <a:latin typeface="Rubik"/>
                <a:ea typeface="Rubik"/>
                <a:cs typeface="Rubik"/>
                <a:sym typeface="Rubik"/>
              </a:rPr>
              <a:t>No Airstone</a:t>
            </a:r>
            <a:endParaRPr b="1" sz="850">
              <a:solidFill>
                <a:srgbClr val="03045E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03045E"/>
                </a:solidFill>
                <a:latin typeface="Rubik"/>
                <a:ea typeface="Rubik"/>
                <a:cs typeface="Rubik"/>
                <a:sym typeface="Rubik"/>
              </a:rPr>
              <a:t>Access to Surface</a:t>
            </a:r>
            <a:endParaRPr b="1" sz="850">
              <a:solidFill>
                <a:srgbClr val="03045E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75" name="Google Shape;275;p36" title="crab-clipart-crab-food-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5314" y="2402409"/>
            <a:ext cx="364600" cy="3702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6" title="crab-clipart-crab-food-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623306">
            <a:off x="1862333" y="2203099"/>
            <a:ext cx="336783" cy="316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6" title="crab-clipart-crab-food-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623306">
            <a:off x="484591" y="2257761"/>
            <a:ext cx="336783" cy="316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36" title="crab-clipart-crab-food-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623306">
            <a:off x="2040237" y="2475050"/>
            <a:ext cx="336783" cy="316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36" title="crab-clipart-crab-food-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790472">
            <a:off x="490362" y="2527041"/>
            <a:ext cx="332677" cy="320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36" title="crab-clipart-crab-food-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623306">
            <a:off x="1398531" y="2529040"/>
            <a:ext cx="336783" cy="316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36" title="crab-clipart-crab-food-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623306">
            <a:off x="821346" y="2203099"/>
            <a:ext cx="336783" cy="316502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6"/>
          <p:cNvSpPr/>
          <p:nvPr/>
        </p:nvSpPr>
        <p:spPr>
          <a:xfrm rot="-2418795">
            <a:off x="1185566" y="1894660"/>
            <a:ext cx="1391572" cy="258129"/>
          </a:xfrm>
          <a:prstGeom prst="roundRect">
            <a:avLst>
              <a:gd fmla="val 16667" name="adj"/>
            </a:avLst>
          </a:prstGeom>
          <a:solidFill>
            <a:srgbClr val="783F04"/>
          </a:solidFill>
          <a:ln cap="flat" cmpd="sng" w="9525">
            <a:solidFill>
              <a:srgbClr val="FFE5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83" name="Google Shape;283;p36" title="crab-clipart-crab-food-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501651">
            <a:off x="1798958" y="1554618"/>
            <a:ext cx="326755" cy="3261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6" title="crab-clipart-crab-food-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501651">
            <a:off x="2045252" y="1391809"/>
            <a:ext cx="326755" cy="3261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36" title="crab-clipart-crab-food-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8085" y="1945298"/>
            <a:ext cx="364600" cy="370243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6"/>
          <p:cNvSpPr/>
          <p:nvPr/>
        </p:nvSpPr>
        <p:spPr>
          <a:xfrm rot="10800000">
            <a:off x="3067350" y="1622325"/>
            <a:ext cx="2056200" cy="12762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2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87" name="Google Shape;287;p36"/>
          <p:cNvSpPr/>
          <p:nvPr/>
        </p:nvSpPr>
        <p:spPr>
          <a:xfrm>
            <a:off x="3248460" y="2341378"/>
            <a:ext cx="564900" cy="387600"/>
          </a:xfrm>
          <a:prstGeom prst="snipRoundRect">
            <a:avLst>
              <a:gd fmla="val 50000" name="adj1"/>
              <a:gd fmla="val 50000" name="adj2"/>
            </a:avLst>
          </a:prstGeom>
          <a:solidFill>
            <a:srgbClr val="660000"/>
          </a:solidFill>
          <a:ln cap="flat" cmpd="sng" w="3810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88" name="Google Shape;288;p36" title="crab-clipart-crab-food-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704669">
            <a:off x="4151566" y="2218150"/>
            <a:ext cx="347808" cy="318393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36"/>
          <p:cNvSpPr/>
          <p:nvPr/>
        </p:nvSpPr>
        <p:spPr>
          <a:xfrm>
            <a:off x="4331574" y="2192952"/>
            <a:ext cx="564900" cy="387600"/>
          </a:xfrm>
          <a:prstGeom prst="snipRoundRect">
            <a:avLst>
              <a:gd fmla="val 50000" name="adj1"/>
              <a:gd fmla="val 50000" name="adj2"/>
            </a:avLst>
          </a:prstGeom>
          <a:solidFill>
            <a:srgbClr val="660000"/>
          </a:solidFill>
          <a:ln cap="flat" cmpd="sng" w="3810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90" name="Google Shape;290;p36"/>
          <p:cNvSpPr txBox="1"/>
          <p:nvPr/>
        </p:nvSpPr>
        <p:spPr>
          <a:xfrm>
            <a:off x="3071327" y="1632974"/>
            <a:ext cx="2078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sz="8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Start: </a:t>
            </a:r>
            <a:r>
              <a:rPr lang="en" sz="8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7-8 ppm O2</a:t>
            </a:r>
            <a:endParaRPr sz="850">
              <a:solidFill>
                <a:srgbClr val="03045E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03045E"/>
                </a:solidFill>
                <a:latin typeface="Rubik"/>
                <a:ea typeface="Rubik"/>
                <a:cs typeface="Rubik"/>
                <a:sym typeface="Rubik"/>
              </a:rPr>
              <a:t>No Airstone</a:t>
            </a:r>
            <a:endParaRPr b="1" sz="850">
              <a:solidFill>
                <a:srgbClr val="03045E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91" name="Google Shape;291;p36" title="crab-clipart-crab-food-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47256" y="2420309"/>
            <a:ext cx="360750" cy="387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36" title="crab-clipart-crab-food-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704669">
            <a:off x="4218850" y="2485246"/>
            <a:ext cx="347808" cy="318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6" title="crab-clipart-crab-food-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704669">
            <a:off x="3144529" y="2275344"/>
            <a:ext cx="347808" cy="318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6" title="crab-clipart-crab-food-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704669">
            <a:off x="4683750" y="2502700"/>
            <a:ext cx="347808" cy="318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6" title="crab-clipart-crab-food-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704669">
            <a:off x="4551753" y="2019516"/>
            <a:ext cx="347808" cy="318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6" title="crab-clipart-crab-food-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704669">
            <a:off x="3722128" y="2218157"/>
            <a:ext cx="347808" cy="318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6" title="crab-clipart-crab-food-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886158">
            <a:off x="3152479" y="2554966"/>
            <a:ext cx="339264" cy="326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36" title="crab-clipart-crab-food-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704669">
            <a:off x="4048820" y="2559192"/>
            <a:ext cx="347808" cy="318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36" title="crab-clipart-crab-food-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704669">
            <a:off x="3477728" y="2218150"/>
            <a:ext cx="347808" cy="318393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36"/>
          <p:cNvSpPr txBox="1"/>
          <p:nvPr/>
        </p:nvSpPr>
        <p:spPr>
          <a:xfrm>
            <a:off x="3071325" y="1236900"/>
            <a:ext cx="20781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2"/>
                </a:solidFill>
                <a:latin typeface="Young Serif"/>
                <a:ea typeface="Young Serif"/>
                <a:cs typeface="Young Serif"/>
                <a:sym typeface="Young Serif"/>
              </a:rPr>
              <a:t>Deepwater</a:t>
            </a:r>
            <a:endParaRPr sz="1350">
              <a:solidFill>
                <a:schemeClr val="dk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301" name="Google Shape;301;p36"/>
          <p:cNvSpPr txBox="1"/>
          <p:nvPr/>
        </p:nvSpPr>
        <p:spPr>
          <a:xfrm>
            <a:off x="395650" y="3151475"/>
            <a:ext cx="4728000" cy="1639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Two Treatments and a Control</a:t>
            </a:r>
            <a:endParaRPr sz="135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Font typeface="Rubik"/>
              <a:buChar char="-"/>
            </a:pPr>
            <a:r>
              <a:rPr lang="en" sz="135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Control tank</a:t>
            </a:r>
            <a:endParaRPr sz="135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4325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Font typeface="Rubik"/>
              <a:buChar char="-"/>
            </a:pPr>
            <a:r>
              <a:rPr lang="en" sz="135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Hides, airstone</a:t>
            </a:r>
            <a:endParaRPr sz="135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Font typeface="Rubik"/>
              <a:buChar char="-"/>
            </a:pPr>
            <a:r>
              <a:rPr lang="en" sz="135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Intertidal</a:t>
            </a:r>
            <a:endParaRPr sz="135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4325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Font typeface="Rubik"/>
              <a:buChar char="-"/>
            </a:pPr>
            <a:r>
              <a:rPr lang="en" sz="135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Access to surface with mesh square</a:t>
            </a:r>
            <a:endParaRPr sz="135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Font typeface="Rubik"/>
              <a:buChar char="-"/>
            </a:pPr>
            <a:r>
              <a:rPr lang="en" sz="135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Deepwater</a:t>
            </a:r>
            <a:endParaRPr sz="135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4325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Font typeface="Rubik"/>
              <a:buChar char="-"/>
            </a:pPr>
            <a:r>
              <a:rPr lang="en" sz="135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No access to surface</a:t>
            </a:r>
            <a:endParaRPr sz="135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02" name="Google Shape;302;p36"/>
          <p:cNvSpPr txBox="1"/>
          <p:nvPr/>
        </p:nvSpPr>
        <p:spPr>
          <a:xfrm>
            <a:off x="399250" y="1236900"/>
            <a:ext cx="20781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2"/>
                </a:solidFill>
                <a:latin typeface="Young Serif"/>
                <a:ea typeface="Young Serif"/>
                <a:cs typeface="Young Serif"/>
                <a:sym typeface="Young Serif"/>
              </a:rPr>
              <a:t>Intertidal</a:t>
            </a:r>
            <a:endParaRPr sz="1350">
              <a:solidFill>
                <a:schemeClr val="dk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7"/>
          <p:cNvSpPr txBox="1"/>
          <p:nvPr>
            <p:ph idx="4294967295" type="title"/>
          </p:nvPr>
        </p:nvSpPr>
        <p:spPr>
          <a:xfrm>
            <a:off x="0" y="0"/>
            <a:ext cx="7946100" cy="15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Experimental Design</a:t>
            </a:r>
            <a:endParaRPr sz="3300"/>
          </a:p>
        </p:txBody>
      </p:sp>
      <p:sp>
        <p:nvSpPr>
          <p:cNvPr id="308" name="Google Shape;308;p37"/>
          <p:cNvSpPr txBox="1"/>
          <p:nvPr/>
        </p:nvSpPr>
        <p:spPr>
          <a:xfrm>
            <a:off x="434250" y="818950"/>
            <a:ext cx="8275500" cy="41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After 1 week: </a:t>
            </a:r>
            <a:endParaRPr b="1"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Non lethal tests and marking of 50% of crabs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-"/>
            </a:pPr>
            <a:r>
              <a:rPr lang="en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Righting 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-"/>
            </a:pPr>
            <a:r>
              <a:rPr lang="en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Respiration (resazurin)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After 2 weeks </a:t>
            </a:r>
            <a:endParaRPr b="1"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Non lethal tests on 100% of crabs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-"/>
            </a:pPr>
            <a:r>
              <a:rPr lang="en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Righting 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-"/>
            </a:pPr>
            <a:r>
              <a:rPr lang="en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Respiration (resazurin)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Lethal tests on 100% of crabs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-"/>
            </a:pPr>
            <a:r>
              <a:rPr lang="en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Hemolymph extraction for lactate analysis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-"/>
            </a:pPr>
            <a:r>
              <a:rPr lang="en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Dissection for gill tissue examination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09" name="Google Shape;309;p37"/>
          <p:cNvPicPr preferRelativeResize="0"/>
          <p:nvPr/>
        </p:nvPicPr>
        <p:blipFill rotWithShape="1">
          <a:blip r:embed="rId3">
            <a:alphaModFix/>
          </a:blip>
          <a:srcRect b="28241" l="21646" r="24891" t="30584"/>
          <a:stretch/>
        </p:blipFill>
        <p:spPr>
          <a:xfrm>
            <a:off x="6037176" y="1009200"/>
            <a:ext cx="3042300" cy="3125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10" name="Google Shape;310;p37"/>
          <p:cNvSpPr txBox="1"/>
          <p:nvPr/>
        </p:nvSpPr>
        <p:spPr>
          <a:xfrm>
            <a:off x="6486725" y="4134300"/>
            <a:ext cx="21432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Nail polish marked crabs</a:t>
            </a:r>
            <a:endParaRPr sz="135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8"/>
          <p:cNvSpPr txBox="1"/>
          <p:nvPr>
            <p:ph idx="4294967295" type="title"/>
          </p:nvPr>
        </p:nvSpPr>
        <p:spPr>
          <a:xfrm>
            <a:off x="0" y="0"/>
            <a:ext cx="5897100" cy="8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Results - Righting Time</a:t>
            </a:r>
            <a:endParaRPr sz="3300"/>
          </a:p>
        </p:txBody>
      </p:sp>
      <p:sp>
        <p:nvSpPr>
          <p:cNvPr id="316" name="Google Shape;316;p38"/>
          <p:cNvSpPr txBox="1"/>
          <p:nvPr/>
        </p:nvSpPr>
        <p:spPr>
          <a:xfrm>
            <a:off x="251475" y="4203800"/>
            <a:ext cx="5658900" cy="600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No significant difference between treatments. Mortality meant no data from the deepwater group after Week 2.</a:t>
            </a:r>
            <a:endParaRPr sz="135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17" name="Google Shape;317;p38" title="PXL_20250506_210117527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775" y="0"/>
            <a:ext cx="289322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525" y="1032072"/>
            <a:ext cx="5658899" cy="31717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9"/>
          <p:cNvSpPr txBox="1"/>
          <p:nvPr>
            <p:ph idx="4294967295" type="title"/>
          </p:nvPr>
        </p:nvSpPr>
        <p:spPr>
          <a:xfrm>
            <a:off x="0" y="0"/>
            <a:ext cx="7461900" cy="15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Results - Resazurin</a:t>
            </a:r>
            <a:endParaRPr sz="3300"/>
          </a:p>
        </p:txBody>
      </p:sp>
      <p:pic>
        <p:nvPicPr>
          <p:cNvPr id="324" name="Google Shape;32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400" y="916450"/>
            <a:ext cx="4330041" cy="261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9475" y="916450"/>
            <a:ext cx="4380210" cy="2615325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9"/>
          <p:cNvSpPr txBox="1"/>
          <p:nvPr/>
        </p:nvSpPr>
        <p:spPr>
          <a:xfrm>
            <a:off x="223250" y="3721100"/>
            <a:ext cx="8275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●"/>
            </a:pPr>
            <a:r>
              <a:rPr lang="en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Hypoxia treatments resulted in higher rates of respiration than control.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●"/>
            </a:pPr>
            <a:r>
              <a:rPr lang="en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Week 2 intertidal resulted in lower respiration rates than Week 1.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yllabus / Course Overview #1">
  <a:themeElements>
    <a:clrScheme name="Simple Light">
      <a:dk1>
        <a:srgbClr val="03045E"/>
      </a:dk1>
      <a:lt1>
        <a:srgbClr val="CAF0F8"/>
      </a:lt1>
      <a:dk2>
        <a:srgbClr val="00508A"/>
      </a:dk2>
      <a:lt2>
        <a:srgbClr val="FFFFFF"/>
      </a:lt2>
      <a:accent1>
        <a:srgbClr val="86FFFF"/>
      </a:accent1>
      <a:accent2>
        <a:srgbClr val="90E0EF"/>
      </a:accent2>
      <a:accent3>
        <a:srgbClr val="0077B6"/>
      </a:accent3>
      <a:accent4>
        <a:srgbClr val="0096C7"/>
      </a:accent4>
      <a:accent5>
        <a:srgbClr val="00B4D8"/>
      </a:accent5>
      <a:accent6>
        <a:srgbClr val="0000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